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5" r:id="rId2"/>
  </p:sldMasterIdLst>
  <p:notesMasterIdLst>
    <p:notesMasterId r:id="rId19"/>
  </p:notesMasterIdLst>
  <p:sldIdLst>
    <p:sldId id="257" r:id="rId3"/>
    <p:sldId id="270" r:id="rId4"/>
    <p:sldId id="258" r:id="rId5"/>
    <p:sldId id="259" r:id="rId6"/>
    <p:sldId id="260" r:id="rId7"/>
    <p:sldId id="262" r:id="rId8"/>
    <p:sldId id="263" r:id="rId9"/>
    <p:sldId id="264" r:id="rId10"/>
    <p:sldId id="271" r:id="rId11"/>
    <p:sldId id="272" r:id="rId12"/>
    <p:sldId id="268" r:id="rId13"/>
    <p:sldId id="273" r:id="rId14"/>
    <p:sldId id="269" r:id="rId15"/>
    <p:sldId id="277" r:id="rId16"/>
    <p:sldId id="275" r:id="rId17"/>
    <p:sldId id="276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57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EFAC0-A190-4228-9CB6-C4C3F5EB4BA9}" type="datetimeFigureOut">
              <a:rPr lang="it-IT" smtClean="0"/>
              <a:pPr/>
              <a:t>06/05/2015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36314-0021-4CAB-83D8-81FD4568F6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568480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pPr algn="r"/>
            <a:fld id="{640FAD46-0BA9-4268-8EC4-5C9D08ACB507}" type="slidenum">
              <a:rPr lang="it-IT" altLang="it-IT" sz="1200">
                <a:latin typeface="Times New Roman" pitchFamily="18" charset="0"/>
              </a:rPr>
              <a:pPr algn="r"/>
              <a:t>1</a:t>
            </a:fld>
            <a:endParaRPr lang="it-IT" altLang="it-IT" sz="1200">
              <a:latin typeface="Times New Roman" pitchFamily="18" charset="0"/>
            </a:endParaRPr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fld id="{85DE890F-08C0-4E43-856B-E77423DF65F2}" type="slidenum">
              <a:rPr lang="it-IT" altLang="it-IT" smtClean="0"/>
              <a:pPr/>
              <a:t>10</a:t>
            </a:fld>
            <a:endParaRPr lang="it-IT" altLang="it-IT" smtClean="0"/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pPr algn="r"/>
            <a:fld id="{640FAD46-0BA9-4268-8EC4-5C9D08ACB507}" type="slidenum">
              <a:rPr lang="it-IT" altLang="it-IT" sz="1200">
                <a:latin typeface="Times New Roman" pitchFamily="18" charset="0"/>
              </a:rPr>
              <a:pPr algn="r"/>
              <a:t>2</a:t>
            </a:fld>
            <a:endParaRPr lang="it-IT" altLang="it-IT" sz="1200">
              <a:latin typeface="Times New Roman" pitchFamily="18" charset="0"/>
            </a:endParaRPr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fld id="{BCF95699-9D4A-4406-80CA-FB8EC6DA5537}" type="slidenum">
              <a:rPr lang="it-IT" altLang="it-IT" smtClean="0"/>
              <a:pPr/>
              <a:t>3</a:t>
            </a:fld>
            <a:endParaRPr lang="it-IT" altLang="it-IT" smtClean="0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pPr algn="r"/>
            <a:fld id="{6A94A7C7-3394-443D-90CF-4E487C7F6D20}" type="slidenum">
              <a:rPr lang="it-IT" altLang="it-IT" sz="1200">
                <a:latin typeface="Times New Roman" pitchFamily="18" charset="0"/>
              </a:rPr>
              <a:pPr algn="r"/>
              <a:t>4</a:t>
            </a:fld>
            <a:endParaRPr lang="it-IT" altLang="it-IT" sz="1200">
              <a:latin typeface="Times New Roman" pitchFamily="18" charset="0"/>
            </a:endParaRPr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pPr algn="r"/>
            <a:fld id="{2490E761-C391-4BD4-9E47-135FBAF58C43}" type="slidenum">
              <a:rPr lang="it-IT" altLang="it-IT" sz="1200">
                <a:latin typeface="Times New Roman" pitchFamily="18" charset="0"/>
              </a:rPr>
              <a:pPr algn="r"/>
              <a:t>5</a:t>
            </a:fld>
            <a:endParaRPr lang="it-IT" altLang="it-IT" sz="1200">
              <a:latin typeface="Times New Roman" pitchFamily="18" charset="0"/>
            </a:endParaRPr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fld id="{F3674EF1-E6AA-4008-94A7-BF585B6CC3E0}" type="slidenum">
              <a:rPr lang="it-IT" altLang="it-IT" smtClean="0"/>
              <a:pPr/>
              <a:t>6</a:t>
            </a:fld>
            <a:endParaRPr lang="it-IT" altLang="it-IT" smtClean="0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fld id="{3B492CEB-4FDA-4686-B581-A28B5DBA3D0F}" type="slidenum">
              <a:rPr lang="it-IT" altLang="it-IT" smtClean="0"/>
              <a:pPr/>
              <a:t>7</a:t>
            </a:fld>
            <a:endParaRPr lang="it-IT" altLang="it-IT" smtClean="0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fld id="{85DE890F-08C0-4E43-856B-E77423DF65F2}" type="slidenum">
              <a:rPr lang="it-IT" altLang="it-IT" smtClean="0"/>
              <a:pPr/>
              <a:t>8</a:t>
            </a:fld>
            <a:endParaRPr lang="it-IT" altLang="it-IT" smtClean="0"/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fld id="{85DE890F-08C0-4E43-856B-E77423DF65F2}" type="slidenum">
              <a:rPr lang="it-IT" altLang="it-IT" smtClean="0"/>
              <a:pPr/>
              <a:t>9</a:t>
            </a:fld>
            <a:endParaRPr lang="it-IT" altLang="it-IT" smtClean="0"/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1A980-D4BD-49D2-BB16-0000616D33E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698378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1A980-D4BD-49D2-BB16-0000616D33E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698378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1A980-D4BD-49D2-BB16-0000616D33E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69837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F3BDB5C-4CD6-4F97-BDFD-A4A89367397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8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3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24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8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25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7668344" y="6309320"/>
            <a:ext cx="1066800" cy="329184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808330" indent="-310896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243584" indent="-248717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741018" indent="-248717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238451" indent="-248717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735885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3233318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730752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4228186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fld id="{7D55B694-8F22-48E6-907B-64042042E2F6}" type="slidenum">
              <a:rPr altLang="it-IT" smtClean="0"/>
              <a:pPr/>
              <a:t>1</a:t>
            </a:fld>
            <a:endParaRPr lang="it-IT" altLang="it-IT" dirty="0" smtClean="0"/>
          </a:p>
        </p:txBody>
      </p:sp>
      <p:sp>
        <p:nvSpPr>
          <p:cNvPr id="15363" name="Text Box 1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71500" y="0"/>
            <a:ext cx="6123214" cy="578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62179" rIns="0" bIns="0" anchor="ctr"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pPr>
              <a:lnSpc>
                <a:spcPct val="111000"/>
              </a:lnSpc>
            </a:pPr>
            <a:r>
              <a:rPr lang="en-GB" altLang="it-IT" b="1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15364" name="Picture 11" descr="BeQIK_FR" hidden="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3" y="6281209"/>
            <a:ext cx="408214" cy="194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939643" y="211667"/>
            <a:ext cx="1959429" cy="16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endParaRPr lang="en-GB" altLang="it-IT" sz="900">
              <a:solidFill>
                <a:srgbClr val="FFFFFF"/>
              </a:solidFill>
            </a:endParaRPr>
          </a:p>
        </p:txBody>
      </p:sp>
      <p:sp>
        <p:nvSpPr>
          <p:cNvPr id="15368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3054" y="1589264"/>
            <a:ext cx="8101353" cy="4113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pPr algn="r">
              <a:lnSpc>
                <a:spcPct val="107000"/>
              </a:lnSpc>
            </a:pPr>
            <a:endParaRPr lang="en-GB" altLang="it-IT" sz="800"/>
          </a:p>
        </p:txBody>
      </p:sp>
      <p:sp>
        <p:nvSpPr>
          <p:cNvPr id="14" name="Segnaposto piè di pagina 2"/>
          <p:cNvSpPr txBox="1">
            <a:spLocks/>
          </p:cNvSpPr>
          <p:nvPr/>
        </p:nvSpPr>
        <p:spPr>
          <a:xfrm>
            <a:off x="2771800" y="6309320"/>
            <a:ext cx="4114800" cy="329184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400" smtClean="0"/>
              <a:t>www.favalex.it</a:t>
            </a:r>
            <a:endParaRPr lang="it-IT" sz="1400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807543" y="1386056"/>
            <a:ext cx="777686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CONVEGNO CONFINDUSTRIA BERGAMO</a:t>
            </a:r>
          </a:p>
          <a:p>
            <a:pPr algn="ctr"/>
            <a:r>
              <a:rPr lang="it-IT" sz="2400" b="1" dirty="0" smtClean="0"/>
              <a:t>Jobs </a:t>
            </a:r>
            <a:r>
              <a:rPr lang="it-IT" sz="2400" b="1" dirty="0" err="1" smtClean="0"/>
              <a:t>Act</a:t>
            </a:r>
            <a:r>
              <a:rPr lang="it-IT" sz="2400" b="1" dirty="0" smtClean="0"/>
              <a:t> – Terzo seminario informativo</a:t>
            </a:r>
          </a:p>
          <a:p>
            <a:pPr algn="ctr"/>
            <a:r>
              <a:rPr lang="it-IT" sz="2400" b="1" dirty="0" smtClean="0"/>
              <a:t>6 maggio 2015, sala Giunta </a:t>
            </a:r>
          </a:p>
          <a:p>
            <a:endParaRPr lang="it-IT" dirty="0" smtClean="0"/>
          </a:p>
          <a:p>
            <a:pPr algn="ctr"/>
            <a:endParaRPr lang="it-IT" i="1" dirty="0"/>
          </a:p>
          <a:p>
            <a:pPr algn="ctr"/>
            <a:r>
              <a:rPr lang="it-IT" b="1" i="1" dirty="0" smtClean="0"/>
              <a:t>La disciplina  dei Co.co.co e Co.co.pro </a:t>
            </a:r>
            <a:endParaRPr lang="it-IT" b="1" i="1" dirty="0"/>
          </a:p>
          <a:p>
            <a:pPr algn="ctr"/>
            <a:r>
              <a:rPr lang="it-IT" b="1" i="1" dirty="0"/>
              <a:t>p</a:t>
            </a:r>
            <a:r>
              <a:rPr lang="it-IT" b="1" i="1" dirty="0" smtClean="0"/>
              <a:t>rima e dopo la revisione di cui allo schema di decreto delegato  (Atto Governo n. 158)</a:t>
            </a:r>
            <a:endParaRPr lang="it-IT" b="1" i="1" dirty="0"/>
          </a:p>
          <a:p>
            <a:pPr algn="r"/>
            <a:endParaRPr lang="it-IT" dirty="0"/>
          </a:p>
          <a:p>
            <a:pPr algn="r"/>
            <a:endParaRPr lang="it-IT" dirty="0" smtClean="0"/>
          </a:p>
          <a:p>
            <a:pPr algn="r"/>
            <a:endParaRPr lang="it-IT" dirty="0" smtClean="0"/>
          </a:p>
          <a:p>
            <a:pPr algn="r"/>
            <a:endParaRPr lang="it-IT" dirty="0"/>
          </a:p>
          <a:p>
            <a:pPr algn="ctr"/>
            <a:r>
              <a:rPr lang="it-IT" dirty="0" smtClean="0"/>
              <a:t>					A cura di</a:t>
            </a:r>
          </a:p>
          <a:p>
            <a:pPr algn="r"/>
            <a:r>
              <a:rPr lang="it-IT" dirty="0" smtClean="0"/>
              <a:t>Avv. Gabriele Fava </a:t>
            </a:r>
          </a:p>
          <a:p>
            <a:pPr algn="r"/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71823385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332656"/>
            <a:ext cx="76200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it-IT" sz="20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Co.co.pro  (lavoro a progetto)</a:t>
            </a:r>
          </a:p>
        </p:txBody>
      </p:sp>
      <p:sp>
        <p:nvSpPr>
          <p:cNvPr id="2253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524328" y="6309320"/>
            <a:ext cx="1066800" cy="329184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808330" indent="-310896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243584" indent="-248717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741018" indent="-248717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238451" indent="-248717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735885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3233318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730752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4228186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fld id="{3E5E61F1-993C-4F47-A68C-8DF95525EB84}" type="slidenum">
              <a:rPr altLang="it-IT" smtClean="0"/>
              <a:pPr/>
              <a:t>10</a:t>
            </a:fld>
            <a:endParaRPr lang="it-IT" altLang="it-IT" smtClean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2627784" y="6381328"/>
            <a:ext cx="4114800" cy="329184"/>
          </a:xfrm>
        </p:spPr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www.favalex.it</a:t>
            </a:r>
            <a:endParaRPr lang="it-IT">
              <a:solidFill>
                <a:schemeClr val="tx1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450975" y="3908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it-IT" alt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450975" y="4184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466850" y="2781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466850" y="325482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12832040"/>
              </p:ext>
            </p:extLst>
          </p:nvPr>
        </p:nvGraphicFramePr>
        <p:xfrm>
          <a:off x="1237298" y="1245137"/>
          <a:ext cx="6209030" cy="2438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6209030"/>
              </a:tblGrid>
              <a:tr h="1306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chemeClr val="tx1"/>
                          </a:solidFill>
                          <a:effectLst/>
                        </a:rPr>
                        <a:t>Compenso del lavoratore a progetto</a:t>
                      </a:r>
                      <a:endParaRPr lang="it-IT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2255585"/>
              </p:ext>
            </p:extLst>
          </p:nvPr>
        </p:nvGraphicFramePr>
        <p:xfrm>
          <a:off x="755576" y="1545352"/>
          <a:ext cx="7704856" cy="640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7704856"/>
              </a:tblGrid>
              <a:tr h="527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Non può essere inferiore a quanto specificamente previsto dalla contrattazione collettiva: più precisamente, da accordi interconfederali o nazionali sottoscritti da associazioni sindacali comparativamente più rappresentative sul piano nazionale</a:t>
                      </a:r>
                      <a:endParaRPr lang="it-IT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80366982"/>
              </p:ext>
            </p:extLst>
          </p:nvPr>
        </p:nvGraphicFramePr>
        <p:xfrm>
          <a:off x="467544" y="2492896"/>
          <a:ext cx="7704856" cy="2438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7704856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</a:rPr>
                        <a:t>In mancanza di accordi collettivi</a:t>
                      </a:r>
                      <a:endParaRPr lang="it-IT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20513417"/>
              </p:ext>
            </p:extLst>
          </p:nvPr>
        </p:nvGraphicFramePr>
        <p:xfrm>
          <a:off x="755576" y="2852936"/>
          <a:ext cx="7632848" cy="43204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7632848"/>
              </a:tblGrid>
              <a:tr h="4320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Il compenso non può essere inferiore alle retribuzioni minime previste dai contratti collettivi per i lavoratori subordinati con profilo di competenza ed esperienza analogo</a:t>
                      </a:r>
                      <a:endParaRPr lang="it-IT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91245958"/>
              </p:ext>
            </p:extLst>
          </p:nvPr>
        </p:nvGraphicFramePr>
        <p:xfrm>
          <a:off x="899592" y="3573016"/>
          <a:ext cx="7488832" cy="2438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7488832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</a:rPr>
                        <a:t>Sanzione per mancata individuazione del progetto</a:t>
                      </a:r>
                      <a:endParaRPr lang="it-IT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2864626"/>
              </p:ext>
            </p:extLst>
          </p:nvPr>
        </p:nvGraphicFramePr>
        <p:xfrm>
          <a:off x="755576" y="4010392"/>
          <a:ext cx="7992888" cy="4267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7992888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Il contratto si converte in contratto di lavoro subordinato a tempo indeterminato sin dalla data di costituzione del rapporto</a:t>
                      </a:r>
                      <a:endParaRPr lang="it-IT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18156101"/>
              </p:ext>
            </p:extLst>
          </p:nvPr>
        </p:nvGraphicFramePr>
        <p:xfrm>
          <a:off x="1476924" y="4581128"/>
          <a:ext cx="6209030" cy="2438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6209030"/>
              </a:tblGrid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</a:rPr>
                        <a:t>Recesso dal contratto di lavoro a progetto</a:t>
                      </a:r>
                      <a:endParaRPr lang="it-IT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7" name="Tabella 1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39418091"/>
              </p:ext>
            </p:extLst>
          </p:nvPr>
        </p:nvGraphicFramePr>
        <p:xfrm>
          <a:off x="539552" y="4941168"/>
          <a:ext cx="7992888" cy="14935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7992888"/>
              </a:tblGrid>
              <a:tr h="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t-IT" sz="1400" dirty="0">
                          <a:effectLst/>
                        </a:rPr>
                        <a:t>Ciascuno dei contraenti può recedere da contratto prima della scadenza del termine in presenza di una giusta causa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t-IT" sz="1400" dirty="0">
                          <a:effectLst/>
                        </a:rPr>
                        <a:t>In mancanza, il collaboratore può recedere con preavviso ove tale facoltà sia prevista dal contratto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t-IT" sz="1400" dirty="0">
                          <a:effectLst/>
                        </a:rPr>
                        <a:t>Il committente, invece, può recedere prima della scadenza del termine senza giusta causa solo qualora siano emersi oggettivi profili di inidoneità professionale del collaboratore tali da rendere impossibili la realizzazione del </a:t>
                      </a:r>
                      <a:r>
                        <a:rPr lang="it-IT" sz="1400" dirty="0" smtClean="0">
                          <a:effectLst/>
                        </a:rPr>
                        <a:t>progetto.</a:t>
                      </a:r>
                      <a:endParaRPr lang="it-IT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1443264" y="90872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1466850" y="3429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1466850" y="44497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13"/>
          <p:cNvSpPr>
            <a:spLocks noChangeArrowheads="1"/>
          </p:cNvSpPr>
          <p:nvPr/>
        </p:nvSpPr>
        <p:spPr bwMode="auto">
          <a:xfrm>
            <a:off x="1466850" y="582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14"/>
          <p:cNvSpPr>
            <a:spLocks noChangeArrowheads="1"/>
          </p:cNvSpPr>
          <p:nvPr/>
        </p:nvSpPr>
        <p:spPr bwMode="auto">
          <a:xfrm>
            <a:off x="1466850" y="582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28" name="Rectangle 15"/>
          <p:cNvSpPr>
            <a:spLocks noChangeArrowheads="1"/>
          </p:cNvSpPr>
          <p:nvPr/>
        </p:nvSpPr>
        <p:spPr bwMode="auto">
          <a:xfrm>
            <a:off x="1466850" y="5821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132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627784" y="6412184"/>
            <a:ext cx="4114800" cy="329184"/>
          </a:xfrm>
        </p:spPr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www.favalex.it</a:t>
            </a:r>
            <a:endParaRPr lang="it-IT">
              <a:solidFill>
                <a:schemeClr val="tx1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668344" y="6309320"/>
            <a:ext cx="1066800" cy="329184"/>
          </a:xfrm>
        </p:spPr>
        <p:txBody>
          <a:bodyPr/>
          <a:lstStyle/>
          <a:p>
            <a:fld id="{CF3BDB5C-4CD6-4F97-BDFD-A4A893673975}" type="slidenum">
              <a:rPr lang="it-IT" smtClean="0">
                <a:solidFill>
                  <a:schemeClr val="tx1"/>
                </a:solidFill>
              </a:rPr>
              <a:pPr/>
              <a:t>11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683568" y="1879957"/>
            <a:ext cx="79928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b="1" dirty="0" smtClean="0"/>
              <a:t>Cosa cambierà con l’entrata in vigore dello schema di decreto legislativo recante il testo organico delle tipologie contrattuale e revisione della disciplina delle mansioni?</a:t>
            </a:r>
            <a:endParaRPr lang="it-IT" sz="3200" b="1" dirty="0"/>
          </a:p>
        </p:txBody>
      </p:sp>
    </p:spTree>
    <p:extLst>
      <p:ext uri="{BB962C8B-B14F-4D97-AF65-F5344CB8AC3E}">
        <p14:creationId xmlns="" xmlns:p14="http://schemas.microsoft.com/office/powerpoint/2010/main" val="15649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65757260"/>
              </p:ext>
            </p:extLst>
          </p:nvPr>
        </p:nvGraphicFramePr>
        <p:xfrm>
          <a:off x="323525" y="1340768"/>
          <a:ext cx="8568954" cy="4554280"/>
        </p:xfrm>
        <a:graphic>
          <a:graphicData uri="http://schemas.openxmlformats.org/drawingml/2006/table">
            <a:tbl>
              <a:tblPr/>
              <a:tblGrid>
                <a:gridCol w="3384379"/>
                <a:gridCol w="5184575"/>
              </a:tblGrid>
              <a:tr h="287363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b="1" dirty="0" smtClean="0"/>
                        <a:t>COLLABORAZIONI: PRINCIPALI NOVITÀ </a:t>
                      </a:r>
                      <a:endParaRPr lang="it-IT" sz="1600" b="1" dirty="0"/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149451">
                <a:tc>
                  <a:txBody>
                    <a:bodyPr/>
                    <a:lstStyle/>
                    <a:p>
                      <a:r>
                        <a:rPr lang="it-IT" sz="1400" b="1" dirty="0">
                          <a:effectLst/>
                        </a:rPr>
                        <a:t>Collaborazioni coordinate e continuative</a:t>
                      </a:r>
                      <a:br>
                        <a:rPr lang="it-IT" sz="1400" b="1" dirty="0">
                          <a:effectLst/>
                        </a:rPr>
                      </a:br>
                      <a:r>
                        <a:rPr lang="it-IT" sz="1400" b="1" i="1" dirty="0">
                          <a:effectLst/>
                        </a:rPr>
                        <a:t>ex</a:t>
                      </a:r>
                      <a:r>
                        <a:rPr lang="it-IT" sz="1400" b="1" dirty="0">
                          <a:effectLst/>
                        </a:rPr>
                        <a:t> articolo 409 del </a:t>
                      </a:r>
                      <a:r>
                        <a:rPr lang="it-IT" sz="1400" b="1" dirty="0" err="1">
                          <a:effectLst/>
                        </a:rPr>
                        <a:t>Cpc</a:t>
                      </a:r>
                      <a:r>
                        <a:rPr lang="it-IT" sz="1400" b="1" dirty="0">
                          <a:effectLst/>
                        </a:rPr>
                        <a:t> </a:t>
                      </a: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400" dirty="0">
                          <a:effectLst/>
                        </a:rPr>
                        <a:t>Rimangono in vita e riguardano i “rapporti di collaborazione che si concretino in una prestazione di opera continuativa e coordinata, </a:t>
                      </a:r>
                      <a:r>
                        <a:rPr lang="it-IT" sz="1400" i="1" dirty="0">
                          <a:effectLst/>
                        </a:rPr>
                        <a:t>prevalentemente</a:t>
                      </a:r>
                      <a:r>
                        <a:rPr lang="it-IT" sz="1400" dirty="0">
                          <a:effectLst/>
                        </a:rPr>
                        <a:t> personale, anche se non a carattere subordinato”</a:t>
                      </a: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9149">
                <a:tc>
                  <a:txBody>
                    <a:bodyPr/>
                    <a:lstStyle/>
                    <a:p>
                      <a:r>
                        <a:rPr lang="it-IT" sz="1400" b="1" dirty="0">
                          <a:effectLst/>
                        </a:rPr>
                        <a:t>Collaborazioni a progetto</a:t>
                      </a:r>
                      <a:br>
                        <a:rPr lang="it-IT" sz="1400" b="1" dirty="0">
                          <a:effectLst/>
                        </a:rPr>
                      </a:br>
                      <a:r>
                        <a:rPr lang="it-IT" sz="1400" b="1" dirty="0">
                          <a:effectLst/>
                        </a:rPr>
                        <a:t>ex </a:t>
                      </a:r>
                      <a:r>
                        <a:rPr lang="it-IT" sz="1400" b="1" dirty="0" err="1">
                          <a:effectLst/>
                        </a:rPr>
                        <a:t>Dlgs</a:t>
                      </a:r>
                      <a:r>
                        <a:rPr lang="it-IT" sz="1400" b="1" dirty="0">
                          <a:effectLst/>
                        </a:rPr>
                        <a:t> n. 276/2003 </a:t>
                      </a: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buFont typeface="Arial"/>
                        <a:buChar char="•"/>
                      </a:pPr>
                      <a:endParaRPr lang="it-IT" sz="1400" dirty="0" smtClean="0">
                        <a:effectLst/>
                      </a:endParaRPr>
                    </a:p>
                    <a:p>
                      <a:pPr algn="just">
                        <a:buFont typeface="Arial"/>
                        <a:buChar char="•"/>
                      </a:pPr>
                      <a:endParaRPr lang="it-IT" sz="1400" dirty="0" smtClean="0">
                        <a:effectLst/>
                      </a:endParaRPr>
                    </a:p>
                    <a:p>
                      <a:pPr algn="just">
                        <a:buFont typeface="Arial"/>
                        <a:buChar char="•"/>
                      </a:pPr>
                      <a:r>
                        <a:rPr lang="it-IT" sz="1400" dirty="0" smtClean="0">
                          <a:effectLst/>
                        </a:rPr>
                        <a:t>Non </a:t>
                      </a:r>
                      <a:r>
                        <a:rPr lang="it-IT" sz="1400" dirty="0">
                          <a:effectLst/>
                        </a:rPr>
                        <a:t>potranno essere attivati nuovi contratti di collaborazione coordinata e continuativa a progetto</a:t>
                      </a:r>
                    </a:p>
                    <a:p>
                      <a:pPr algn="just">
                        <a:buFont typeface="Arial"/>
                        <a:buChar char="•"/>
                      </a:pPr>
                      <a:r>
                        <a:rPr lang="it-IT" sz="1400" dirty="0">
                          <a:effectLst/>
                        </a:rPr>
                        <a:t>Quelli già in essere potranno proseguire fino alla loro </a:t>
                      </a:r>
                      <a:r>
                        <a:rPr lang="it-IT" sz="1400" dirty="0" smtClean="0">
                          <a:effectLst/>
                        </a:rPr>
                        <a:t>scadenza?</a:t>
                      </a:r>
                      <a:endParaRPr lang="it-IT" sz="1400" dirty="0">
                        <a:effectLst/>
                      </a:endParaRPr>
                    </a:p>
                    <a:p>
                      <a:pPr algn="just">
                        <a:buFont typeface="Arial"/>
                        <a:buChar char="•"/>
                      </a:pPr>
                      <a:r>
                        <a:rPr lang="it-IT" sz="1400" dirty="0">
                          <a:effectLst/>
                        </a:rPr>
                        <a:t>Potranno essere operate stabilizzazioni (con estinzione delle violazioni previste dalle disposizioni in materia di obblighi contributivi, assicurativi e fiscali connessi alla eventuale erronea qualificazione del rapporto di lavoro pregresso) previa conciliazione e salvo non si receda senza giusta causa o giustificato motivo entro i dodici mesi successivi</a:t>
                      </a: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627784" y="6412184"/>
            <a:ext cx="4114800" cy="329184"/>
          </a:xfrm>
        </p:spPr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www.favalex.it</a:t>
            </a:r>
            <a:endParaRPr lang="it-IT">
              <a:solidFill>
                <a:schemeClr val="tx1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668344" y="6309320"/>
            <a:ext cx="1066800" cy="329184"/>
          </a:xfrm>
        </p:spPr>
        <p:txBody>
          <a:bodyPr/>
          <a:lstStyle/>
          <a:p>
            <a:fld id="{CF3BDB5C-4CD6-4F97-BDFD-A4A893673975}" type="slidenum">
              <a:rPr lang="it-IT" smtClean="0">
                <a:solidFill>
                  <a:schemeClr val="tx1"/>
                </a:solidFill>
              </a:rPr>
              <a:pPr/>
              <a:t>12</a:t>
            </a:fld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268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80182224"/>
              </p:ext>
            </p:extLst>
          </p:nvPr>
        </p:nvGraphicFramePr>
        <p:xfrm>
          <a:off x="251520" y="620689"/>
          <a:ext cx="8712968" cy="5926108"/>
        </p:xfrm>
        <a:graphic>
          <a:graphicData uri="http://schemas.openxmlformats.org/drawingml/2006/table">
            <a:tbl>
              <a:tblPr/>
              <a:tblGrid>
                <a:gridCol w="1070013"/>
                <a:gridCol w="7642955"/>
              </a:tblGrid>
              <a:tr h="437324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b="1" i="0" dirty="0" smtClean="0"/>
                        <a:t>APPLICAZIONE DELLE NORME DEL LAVORO SUBORDINATO AI RAPPORTI </a:t>
                      </a:r>
                      <a:r>
                        <a:rPr lang="it-IT" sz="1600" b="1" i="0" dirty="0" err="1" smtClean="0"/>
                        <a:t>DI</a:t>
                      </a:r>
                      <a:r>
                        <a:rPr lang="it-IT" sz="1600" b="1" i="0" dirty="0" smtClean="0"/>
                        <a:t> COLLABORAZIONE ( DAL 1° GENNAIO 2016)</a:t>
                      </a:r>
                      <a:endParaRPr lang="it-IT" sz="1600" b="1" i="0" dirty="0"/>
                    </a:p>
                  </a:txBody>
                  <a:tcPr marL="43104" marR="43104" marT="21552" marB="21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640508">
                <a:tc gridSpan="2">
                  <a:txBody>
                    <a:bodyPr/>
                    <a:lstStyle/>
                    <a:p>
                      <a:pPr algn="just">
                        <a:buFont typeface="Arial"/>
                        <a:buNone/>
                      </a:pPr>
                      <a:r>
                        <a:rPr lang="it-IT" sz="1600" b="0" dirty="0">
                          <a:effectLst/>
                        </a:rPr>
                        <a:t>La norma del lavoro subordinato si applica ai rapporti di collaborazione aventi le seguenti caratteristiche:</a:t>
                      </a:r>
                    </a:p>
                    <a:p>
                      <a:pPr algn="just">
                        <a:buFont typeface="Arial"/>
                        <a:buChar char="•"/>
                      </a:pPr>
                      <a:r>
                        <a:rPr lang="it-IT" sz="1600" b="0" i="1" dirty="0" smtClean="0">
                          <a:effectLst/>
                        </a:rPr>
                        <a:t> esclusivamente</a:t>
                      </a:r>
                      <a:r>
                        <a:rPr lang="it-IT" sz="1600" b="0" dirty="0" smtClean="0">
                          <a:effectLst/>
                        </a:rPr>
                        <a:t> </a:t>
                      </a:r>
                      <a:r>
                        <a:rPr lang="it-IT" sz="1600" b="0" dirty="0">
                          <a:effectLst/>
                        </a:rPr>
                        <a:t>personali;</a:t>
                      </a:r>
                    </a:p>
                    <a:p>
                      <a:pPr algn="just">
                        <a:buFont typeface="Arial"/>
                        <a:buChar char="•"/>
                      </a:pPr>
                      <a:r>
                        <a:rPr lang="it-IT" sz="1600" b="0" dirty="0" smtClean="0">
                          <a:effectLst/>
                        </a:rPr>
                        <a:t> </a:t>
                      </a:r>
                      <a:r>
                        <a:rPr lang="it-IT" sz="1600" b="0" dirty="0">
                          <a:effectLst/>
                        </a:rPr>
                        <a:t>che abbiano contenuto ripetitivo;</a:t>
                      </a:r>
                    </a:p>
                    <a:p>
                      <a:pPr algn="just">
                        <a:buFont typeface="Arial"/>
                        <a:buChar char="•"/>
                      </a:pPr>
                      <a:r>
                        <a:rPr lang="it-IT" sz="1600" b="0" dirty="0" smtClean="0">
                          <a:effectLst/>
                        </a:rPr>
                        <a:t> </a:t>
                      </a:r>
                      <a:r>
                        <a:rPr lang="it-IT" sz="1600" b="0" dirty="0">
                          <a:effectLst/>
                        </a:rPr>
                        <a:t>che siano etero-organizzate dal datore di lavoro anche con riferimento ai tempi e al luogo di lavoro</a:t>
                      </a:r>
                    </a:p>
                  </a:txBody>
                  <a:tcPr marL="43104" marR="43104" marT="21552" marB="21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54816">
                <a:tc>
                  <a:txBody>
                    <a:bodyPr/>
                    <a:lstStyle/>
                    <a:p>
                      <a:r>
                        <a:rPr lang="it-IT" sz="1400" b="1" dirty="0">
                          <a:effectLst/>
                        </a:rPr>
                        <a:t>Eccezioni </a:t>
                      </a:r>
                    </a:p>
                  </a:txBody>
                  <a:tcPr marL="43104" marR="43104" marT="21552" marB="21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buFont typeface="Arial"/>
                        <a:buChar char="•"/>
                      </a:pPr>
                      <a:r>
                        <a:rPr lang="it-IT" sz="1400" dirty="0" smtClean="0"/>
                        <a:t>collaborazioni </a:t>
                      </a:r>
                      <a:r>
                        <a:rPr lang="it-IT" sz="1400" dirty="0"/>
                        <a:t>per le quali gli accordi collettivi stipulati dalle confederazioni sindacali comparativamente più rappresentative sul piano nazionale prevedono discipline specifiche riguardanti il trattamento economico e normativo, in ragione delle particolari esigenze produttive ed organizzative del relativo settore;</a:t>
                      </a:r>
                    </a:p>
                    <a:p>
                      <a:pPr algn="just">
                        <a:buFont typeface="Arial"/>
                        <a:buChar char="•"/>
                      </a:pPr>
                      <a:r>
                        <a:rPr lang="it-IT" sz="1400" dirty="0"/>
                        <a:t>collaborazioni prestate nell’esercizio di professioni intellettuali per le quali è necessaria l’iscrizione in appositi albi professionali;</a:t>
                      </a:r>
                    </a:p>
                    <a:p>
                      <a:pPr algn="just">
                        <a:buFont typeface="Arial"/>
                        <a:buChar char="•"/>
                      </a:pPr>
                      <a:r>
                        <a:rPr lang="it-IT" sz="1400" dirty="0"/>
                        <a:t>attività prestate nell’esercizio della loro funzione dai componenti degli organi di amministrazione e controllo delle società e dai partecipanti a collegi e commissioni;</a:t>
                      </a:r>
                    </a:p>
                    <a:p>
                      <a:pPr algn="just">
                        <a:buFont typeface="Arial"/>
                        <a:buChar char="•"/>
                      </a:pPr>
                      <a:r>
                        <a:rPr lang="it-IT" sz="1400" dirty="0"/>
                        <a:t>prestazioni di lavoro rese a fini istituzionali in favore delle associazioni e società sportive dilettantistiche affiliate alle federazioni sportive nazionali, alle discipline sportive associate e agli enti di promozione sportiva riconosciuti dal C.O.N.I. come individuati e disciplinati dall’articolo 90 della legge 27 dicembre 2002, n. </a:t>
                      </a:r>
                      <a:r>
                        <a:rPr lang="it-IT" sz="1400" dirty="0" smtClean="0"/>
                        <a:t>289.</a:t>
                      </a:r>
                      <a:endParaRPr lang="it-IT" sz="1400" dirty="0"/>
                    </a:p>
                  </a:txBody>
                  <a:tcPr marL="43104" marR="43104" marT="21552" marB="21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339752" y="6381328"/>
            <a:ext cx="4114800" cy="329184"/>
          </a:xfrm>
        </p:spPr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www.favalex.it</a:t>
            </a:r>
            <a:endParaRPr lang="it-IT">
              <a:solidFill>
                <a:schemeClr val="tx1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7740352" y="6309320"/>
            <a:ext cx="1066800" cy="329184"/>
          </a:xfrm>
        </p:spPr>
        <p:txBody>
          <a:bodyPr/>
          <a:lstStyle/>
          <a:p>
            <a:fld id="{CF3BDB5C-4CD6-4F97-BDFD-A4A893673975}" type="slidenum">
              <a:rPr lang="it-IT" smtClean="0">
                <a:solidFill>
                  <a:schemeClr val="tx1"/>
                </a:solidFill>
              </a:rPr>
              <a:pPr/>
              <a:t>13</a:t>
            </a:fld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418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1600" b="1" cap="al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Suggerimenti  operativi  provvisori, </a:t>
            </a:r>
            <a:br>
              <a:rPr lang="it-IT" sz="1600" b="1" cap="al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it-IT" sz="1600" b="1" cap="al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condivisi con  L’area lavoro /Previdenza di Confindustria Bergamo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92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1600" dirty="0" smtClean="0"/>
              <a:t>1° consiglio</a:t>
            </a:r>
          </a:p>
          <a:p>
            <a:pPr algn="just">
              <a:buNone/>
            </a:pPr>
            <a:r>
              <a:rPr lang="it-IT" sz="1600" dirty="0" smtClean="0"/>
              <a:t>Nelle more dell’entrata in vigore del Decreto, definire  i rinnovi dei </a:t>
            </a:r>
            <a:r>
              <a:rPr lang="it-IT" sz="1600" dirty="0" err="1" smtClean="0"/>
              <a:t>cocopro</a:t>
            </a:r>
            <a:r>
              <a:rPr lang="it-IT" sz="1600" dirty="0" smtClean="0"/>
              <a:t> alla naturale scadenza, i rinnovi anticipati o le proroghe, con data ultima 31.12.2015 (in riferimento all’intero progetto, non alla “fase” del progetto)</a:t>
            </a:r>
          </a:p>
          <a:p>
            <a:pPr algn="just">
              <a:buNone/>
            </a:pPr>
            <a:r>
              <a:rPr lang="it-IT" sz="1600" dirty="0" smtClean="0"/>
              <a:t>→ differenza tra rinnovo e proroga</a:t>
            </a:r>
          </a:p>
          <a:p>
            <a:pPr algn="just">
              <a:buNone/>
            </a:pPr>
            <a:r>
              <a:rPr lang="it-IT" sz="1600" dirty="0" smtClean="0"/>
              <a:t>→ differenza tra progetto e fase</a:t>
            </a:r>
          </a:p>
          <a:p>
            <a:pPr algn="just">
              <a:buNone/>
            </a:pPr>
            <a:endParaRPr lang="it-IT" sz="1600" dirty="0" smtClean="0"/>
          </a:p>
          <a:p>
            <a:pPr algn="just">
              <a:buNone/>
            </a:pPr>
            <a:r>
              <a:rPr lang="it-IT" sz="1600" dirty="0" smtClean="0"/>
              <a:t>2° consiglio</a:t>
            </a:r>
          </a:p>
          <a:p>
            <a:pPr algn="just">
              <a:buNone/>
            </a:pPr>
            <a:r>
              <a:rPr lang="it-IT" sz="1600" dirty="0" smtClean="0"/>
              <a:t>Procedere eventualmente a risoluzioni consensuali anticipate dedotte in conciliazioni individuali per i contratti di durata eccedente il 31.12.2015</a:t>
            </a:r>
          </a:p>
          <a:p>
            <a:pPr algn="just">
              <a:buNone/>
            </a:pPr>
            <a:endParaRPr lang="it-IT" sz="1600" dirty="0" smtClean="0"/>
          </a:p>
          <a:p>
            <a:pPr algn="just">
              <a:buNone/>
            </a:pPr>
            <a:r>
              <a:rPr lang="it-IT" sz="1600" dirty="0" smtClean="0"/>
              <a:t>3° consiglio </a:t>
            </a:r>
          </a:p>
          <a:p>
            <a:pPr algn="just">
              <a:buNone/>
            </a:pPr>
            <a:r>
              <a:rPr lang="it-IT" sz="1600" dirty="0" smtClean="0"/>
              <a:t>Cercare di non ricorrere alla stipula di </a:t>
            </a:r>
            <a:r>
              <a:rPr lang="it-IT" sz="1600" dirty="0" err="1" smtClean="0"/>
              <a:t>cococo</a:t>
            </a:r>
            <a:r>
              <a:rPr lang="it-IT" sz="1600" dirty="0" smtClean="0"/>
              <a:t> (o mini </a:t>
            </a:r>
            <a:r>
              <a:rPr lang="it-IT" sz="1600" dirty="0" err="1" smtClean="0"/>
              <a:t>cococo</a:t>
            </a:r>
            <a:r>
              <a:rPr lang="it-IT" sz="1600" dirty="0" smtClean="0"/>
              <a:t>) sino al consolidamento della giurisprudenza in merito ai limiti della  nuova disciplina</a:t>
            </a:r>
          </a:p>
          <a:p>
            <a:pPr algn="just">
              <a:buNone/>
            </a:pPr>
            <a:endParaRPr lang="it-IT" sz="1600" dirty="0" smtClean="0"/>
          </a:p>
          <a:p>
            <a:pPr algn="just">
              <a:buNone/>
            </a:pPr>
            <a:r>
              <a:rPr lang="it-IT" sz="1600" dirty="0" smtClean="0"/>
              <a:t> 4° consiglio </a:t>
            </a:r>
          </a:p>
          <a:p>
            <a:pPr algn="just">
              <a:buNone/>
            </a:pPr>
            <a:r>
              <a:rPr lang="it-IT" sz="1600" dirty="0" smtClean="0"/>
              <a:t>Ricondurre prevalentemente le </a:t>
            </a:r>
            <a:r>
              <a:rPr lang="it-IT" sz="1600" dirty="0" err="1" smtClean="0"/>
              <a:t>cocopro</a:t>
            </a:r>
            <a:r>
              <a:rPr lang="it-IT" sz="1600" dirty="0" smtClean="0"/>
              <a:t> a </a:t>
            </a:r>
            <a:r>
              <a:rPr lang="it-IT" sz="1600" dirty="0" err="1" smtClean="0"/>
              <a:t>ctd</a:t>
            </a:r>
            <a:r>
              <a:rPr lang="it-IT" sz="1600" dirty="0" smtClean="0"/>
              <a:t> </a:t>
            </a:r>
            <a:r>
              <a:rPr lang="it-IT" sz="1600" dirty="0" err="1" smtClean="0"/>
              <a:t>acausali</a:t>
            </a:r>
            <a:r>
              <a:rPr lang="it-IT" sz="1600" dirty="0" smtClean="0"/>
              <a:t> o </a:t>
            </a:r>
            <a:r>
              <a:rPr lang="it-IT" sz="1600" dirty="0" err="1" smtClean="0"/>
              <a:t>cti</a:t>
            </a:r>
            <a:r>
              <a:rPr lang="it-IT" sz="1600" dirty="0" smtClean="0"/>
              <a:t> a tutele crescenti </a:t>
            </a:r>
          </a:p>
          <a:p>
            <a:pPr>
              <a:buNone/>
            </a:pPr>
            <a:endParaRPr lang="it-IT" sz="16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www.favalex.it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DB5C-4CD6-4F97-BDFD-A4A893673975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339752" y="6381328"/>
            <a:ext cx="4114800" cy="329184"/>
          </a:xfrm>
        </p:spPr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www.favalex.it</a:t>
            </a:r>
            <a:endParaRPr lang="it-IT">
              <a:solidFill>
                <a:schemeClr val="tx1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7740352" y="6309320"/>
            <a:ext cx="1066800" cy="329184"/>
          </a:xfrm>
        </p:spPr>
        <p:txBody>
          <a:bodyPr/>
          <a:lstStyle/>
          <a:p>
            <a:fld id="{CF3BDB5C-4CD6-4F97-BDFD-A4A893673975}" type="slidenum">
              <a:rPr lang="it-IT" smtClean="0">
                <a:solidFill>
                  <a:schemeClr val="tx1"/>
                </a:solidFill>
              </a:rPr>
              <a:pPr/>
              <a:t>15</a:t>
            </a:fld>
            <a:endParaRPr lang="it-IT">
              <a:solidFill>
                <a:schemeClr val="tx1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899592" y="1988840"/>
            <a:ext cx="748883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/>
              <a:t>Art. 50 </a:t>
            </a:r>
            <a:r>
              <a:rPr lang="en-US" sz="1600" b="1" dirty="0" err="1" smtClean="0"/>
              <a:t>dello</a:t>
            </a:r>
            <a:r>
              <a:rPr lang="en-US" sz="1600" b="1" dirty="0" smtClean="0"/>
              <a:t> schema di </a:t>
            </a:r>
            <a:r>
              <a:rPr lang="en-US" sz="1600" b="1" dirty="0" err="1" smtClean="0"/>
              <a:t>decreto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prevede</a:t>
            </a:r>
            <a:r>
              <a:rPr lang="en-US" sz="1600" b="1" dirty="0" smtClean="0"/>
              <a:t> la </a:t>
            </a:r>
            <a:r>
              <a:rPr lang="en-US" sz="1600" b="1" dirty="0" err="1" smtClean="0"/>
              <a:t>completa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abrogazione</a:t>
            </a:r>
            <a:r>
              <a:rPr lang="en-US" sz="1600" b="1" dirty="0" smtClean="0"/>
              <a:t> dell’ </a:t>
            </a:r>
            <a:r>
              <a:rPr lang="en-US" sz="1600" b="1" dirty="0" err="1" smtClean="0"/>
              <a:t>associazione</a:t>
            </a:r>
            <a:r>
              <a:rPr lang="en-US" sz="1600" b="1" dirty="0" smtClean="0"/>
              <a:t> in </a:t>
            </a:r>
            <a:r>
              <a:rPr lang="en-US" sz="1600" b="1" dirty="0" err="1" smtClean="0"/>
              <a:t>partecipazione</a:t>
            </a:r>
            <a:r>
              <a:rPr lang="en-US" sz="1600" b="1" dirty="0" smtClean="0"/>
              <a:t> con </a:t>
            </a:r>
            <a:r>
              <a:rPr lang="en-US" sz="1600" b="1" dirty="0" err="1" smtClean="0"/>
              <a:t>riferimento</a:t>
            </a:r>
            <a:r>
              <a:rPr lang="en-US" sz="1600" b="1" dirty="0" smtClean="0"/>
              <a:t> al solo </a:t>
            </a:r>
            <a:r>
              <a:rPr lang="en-US" sz="1600" b="1" dirty="0" err="1" smtClean="0"/>
              <a:t>apporto</a:t>
            </a:r>
            <a:r>
              <a:rPr lang="en-US" sz="1600" b="1" dirty="0" smtClean="0"/>
              <a:t> di </a:t>
            </a:r>
            <a:r>
              <a:rPr lang="en-US" sz="1600" b="1" dirty="0" err="1" smtClean="0"/>
              <a:t>lavoro</a:t>
            </a:r>
            <a:r>
              <a:rPr lang="en-US" sz="1600" b="1" dirty="0" smtClean="0"/>
              <a:t>. </a:t>
            </a:r>
          </a:p>
          <a:p>
            <a:pPr algn="just"/>
            <a:endParaRPr lang="en-US" sz="1600" b="1" dirty="0" smtClean="0"/>
          </a:p>
          <a:p>
            <a:pPr algn="just"/>
            <a:r>
              <a:rPr lang="en-US" sz="1600" b="1" dirty="0" smtClean="0"/>
              <a:t>art. 2549 Cod. civ., comma 1:</a:t>
            </a:r>
          </a:p>
          <a:p>
            <a:pPr algn="just"/>
            <a:r>
              <a:rPr lang="it-IT" sz="1600" dirty="0" smtClean="0"/>
              <a:t>«Con il contratto di associazione in partecipazione l'associante attribuisce all'associato una partecipazione agli utili della sua impresa o di uno o più affari verso il corrispettivo di un determinato apporto </a:t>
            </a:r>
            <a:r>
              <a:rPr lang="it-IT" sz="1600" b="1" dirty="0" smtClean="0"/>
              <a:t>di capitale</a:t>
            </a:r>
            <a:r>
              <a:rPr lang="it-IT" sz="1600" dirty="0" smtClean="0"/>
              <a:t>».</a:t>
            </a:r>
          </a:p>
          <a:p>
            <a:pPr algn="just"/>
            <a:endParaRPr lang="it-IT" sz="1600" dirty="0" smtClean="0"/>
          </a:p>
          <a:p>
            <a:pPr algn="just"/>
            <a:r>
              <a:rPr lang="en-US" sz="1600" b="1" dirty="0"/>
              <a:t>art. 2549 Cod. civ., </a:t>
            </a:r>
            <a:r>
              <a:rPr lang="en-US" sz="1600" b="1" dirty="0" smtClean="0"/>
              <a:t>comma 2 e 3: ABROGATI</a:t>
            </a:r>
          </a:p>
          <a:p>
            <a:pPr algn="just"/>
            <a:endParaRPr lang="en-US" sz="1600" b="1" dirty="0" smtClean="0"/>
          </a:p>
          <a:p>
            <a:pPr algn="just"/>
            <a:r>
              <a:rPr lang="en-US" sz="1600" dirty="0" smtClean="0"/>
              <a:t>I </a:t>
            </a:r>
            <a:r>
              <a:rPr lang="en-US" sz="1600" dirty="0" err="1" smtClean="0"/>
              <a:t>contratti</a:t>
            </a:r>
            <a:r>
              <a:rPr lang="en-US" sz="1600" dirty="0" smtClean="0"/>
              <a:t> di </a:t>
            </a:r>
            <a:r>
              <a:rPr lang="en-US" sz="1600" dirty="0" err="1" smtClean="0"/>
              <a:t>associazione</a:t>
            </a:r>
            <a:r>
              <a:rPr lang="en-US" sz="1600" dirty="0" smtClean="0"/>
              <a:t> in  </a:t>
            </a:r>
            <a:r>
              <a:rPr lang="en-US" sz="1600" dirty="0" err="1" smtClean="0"/>
              <a:t>partecipazione</a:t>
            </a:r>
            <a:r>
              <a:rPr lang="en-US" sz="1600" dirty="0" smtClean="0"/>
              <a:t>, </a:t>
            </a:r>
            <a:r>
              <a:rPr lang="en-US" sz="1600" dirty="0" err="1" smtClean="0"/>
              <a:t>già</a:t>
            </a:r>
            <a:r>
              <a:rPr lang="en-US" sz="1600" dirty="0" smtClean="0"/>
              <a:t> in </a:t>
            </a:r>
            <a:r>
              <a:rPr lang="en-US" sz="1600" dirty="0" err="1" smtClean="0"/>
              <a:t>corso</a:t>
            </a:r>
            <a:r>
              <a:rPr lang="en-US" sz="1600" dirty="0" smtClean="0"/>
              <a:t> di </a:t>
            </a:r>
            <a:r>
              <a:rPr lang="en-US" sz="1600" dirty="0" err="1" smtClean="0"/>
              <a:t>svolgimento</a:t>
            </a:r>
            <a:r>
              <a:rPr lang="en-US" sz="1600" dirty="0" smtClean="0"/>
              <a:t>, </a:t>
            </a:r>
            <a:r>
              <a:rPr lang="en-US" sz="1600" dirty="0" err="1" smtClean="0"/>
              <a:t>nei</a:t>
            </a:r>
            <a:r>
              <a:rPr lang="en-US" sz="1600" dirty="0" smtClean="0"/>
              <a:t> </a:t>
            </a:r>
            <a:r>
              <a:rPr lang="en-US" sz="1600" dirty="0" err="1" smtClean="0"/>
              <a:t>quali</a:t>
            </a:r>
            <a:r>
              <a:rPr lang="en-US" sz="1600" dirty="0" smtClean="0"/>
              <a:t> </a:t>
            </a:r>
            <a:r>
              <a:rPr lang="en-US" sz="1600" dirty="0" err="1" smtClean="0"/>
              <a:t>l’apporto</a:t>
            </a:r>
            <a:r>
              <a:rPr lang="en-US" sz="1600" dirty="0" smtClean="0"/>
              <a:t> </a:t>
            </a:r>
            <a:r>
              <a:rPr lang="en-US" sz="1600" dirty="0" err="1" smtClean="0"/>
              <a:t>dell’associato</a:t>
            </a:r>
            <a:r>
              <a:rPr lang="en-US" sz="1600" dirty="0" smtClean="0"/>
              <a:t> </a:t>
            </a:r>
            <a:r>
              <a:rPr lang="en-US" sz="1600" dirty="0" err="1" smtClean="0"/>
              <a:t>consiste</a:t>
            </a:r>
            <a:r>
              <a:rPr lang="en-US" sz="1600" dirty="0" smtClean="0"/>
              <a:t> </a:t>
            </a:r>
            <a:r>
              <a:rPr lang="en-US" sz="1600" dirty="0" err="1" smtClean="0"/>
              <a:t>anche</a:t>
            </a:r>
            <a:r>
              <a:rPr lang="en-US" sz="1600" dirty="0" smtClean="0"/>
              <a:t> in </a:t>
            </a:r>
            <a:r>
              <a:rPr lang="en-US" sz="1600" dirty="0" err="1" smtClean="0"/>
              <a:t>una</a:t>
            </a:r>
            <a:r>
              <a:rPr lang="en-US" sz="1600" dirty="0" smtClean="0"/>
              <a:t> </a:t>
            </a:r>
            <a:r>
              <a:rPr lang="en-US" sz="1600" dirty="0" err="1" smtClean="0"/>
              <a:t>prestazione</a:t>
            </a:r>
            <a:r>
              <a:rPr lang="en-US" sz="1600" dirty="0" smtClean="0"/>
              <a:t> di </a:t>
            </a:r>
            <a:r>
              <a:rPr lang="en-US" sz="1600" dirty="0" err="1" smtClean="0"/>
              <a:t>lavoro</a:t>
            </a:r>
            <a:r>
              <a:rPr lang="en-US" sz="1600" dirty="0" smtClean="0"/>
              <a:t>, </a:t>
            </a:r>
            <a:r>
              <a:rPr lang="en-US" sz="1600" b="1" dirty="0" err="1" smtClean="0"/>
              <a:t>sono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fatti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salvi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fino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alla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loro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cessazione</a:t>
            </a:r>
            <a:r>
              <a:rPr lang="en-US" sz="1600" b="1" dirty="0" smtClean="0"/>
              <a:t>.</a:t>
            </a:r>
            <a:endParaRPr lang="it-IT" sz="1600" b="1" dirty="0"/>
          </a:p>
        </p:txBody>
      </p:sp>
      <p:sp>
        <p:nvSpPr>
          <p:cNvPr id="4" name="Rettangolo 3"/>
          <p:cNvSpPr/>
          <p:nvPr/>
        </p:nvSpPr>
        <p:spPr>
          <a:xfrm>
            <a:off x="179512" y="908720"/>
            <a:ext cx="88569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/>
              <a:t>Superamento dell’associazione in partecipazione con apporto di lavoro</a:t>
            </a:r>
            <a:endParaRPr lang="it-IT" sz="2000" dirty="0"/>
          </a:p>
        </p:txBody>
      </p:sp>
    </p:spTree>
    <p:extLst>
      <p:ext uri="{BB962C8B-B14F-4D97-AF65-F5344CB8AC3E}">
        <p14:creationId xmlns="" xmlns:p14="http://schemas.microsoft.com/office/powerpoint/2010/main" val="223710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339752" y="6381328"/>
            <a:ext cx="4114800" cy="329184"/>
          </a:xfrm>
        </p:spPr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www.favalex.it</a:t>
            </a:r>
            <a:endParaRPr lang="it-IT">
              <a:solidFill>
                <a:schemeClr val="tx1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7740352" y="6309320"/>
            <a:ext cx="1066800" cy="329184"/>
          </a:xfrm>
        </p:spPr>
        <p:txBody>
          <a:bodyPr/>
          <a:lstStyle/>
          <a:p>
            <a:fld id="{CF3BDB5C-4CD6-4F97-BDFD-A4A893673975}" type="slidenum">
              <a:rPr lang="it-IT" smtClean="0">
                <a:solidFill>
                  <a:schemeClr val="tx1"/>
                </a:solidFill>
              </a:rPr>
              <a:pPr/>
              <a:t>16</a:t>
            </a:fld>
            <a:endParaRPr lang="it-IT">
              <a:solidFill>
                <a:schemeClr val="tx1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95536" y="1484784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b="1" dirty="0" smtClean="0"/>
              <a:t>Artt. 51 e 52 dello schema di decreto</a:t>
            </a:r>
          </a:p>
          <a:p>
            <a:pPr algn="ctr"/>
            <a:endParaRPr lang="it-IT" sz="1600" dirty="0" smtClean="0"/>
          </a:p>
          <a:p>
            <a:r>
              <a:rPr lang="it-IT" sz="1600" dirty="0" smtClean="0"/>
              <a:t>«Per </a:t>
            </a:r>
            <a:r>
              <a:rPr lang="it-IT" sz="1600" dirty="0"/>
              <a:t>prestazioni di lavoro accessorio si intendono attività lavorative di </a:t>
            </a:r>
            <a:r>
              <a:rPr lang="it-IT" sz="1600" dirty="0" smtClean="0"/>
              <a:t>natura subordinata </a:t>
            </a:r>
            <a:r>
              <a:rPr lang="it-IT" sz="1600" dirty="0"/>
              <a:t>o autonoma che non danno luogo, con riferimento alla totalità </a:t>
            </a:r>
            <a:r>
              <a:rPr lang="it-IT" sz="1600" dirty="0" smtClean="0"/>
              <a:t>dei committenti</a:t>
            </a:r>
            <a:r>
              <a:rPr lang="it-IT" sz="1600" dirty="0"/>
              <a:t>, a compensi superiori a 7.000 euro nel corso di un anno </a:t>
            </a:r>
            <a:r>
              <a:rPr lang="it-IT" sz="1600" dirty="0" smtClean="0"/>
              <a:t>civile».</a:t>
            </a:r>
          </a:p>
          <a:p>
            <a:endParaRPr lang="it-IT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Aumento del limite per anno civile dagli attuali € </a:t>
            </a:r>
            <a:r>
              <a:rPr lang="it-IT" sz="1600" dirty="0"/>
              <a:t>5</a:t>
            </a:r>
            <a:r>
              <a:rPr lang="it-IT" sz="1600" dirty="0" smtClean="0"/>
              <a:t>.000 ad € 7.000 per </a:t>
            </a:r>
            <a:r>
              <a:rPr lang="it-IT" sz="1600" dirty="0"/>
              <a:t>la totalità dei committenti (imprenditori </a:t>
            </a:r>
            <a:r>
              <a:rPr lang="it-IT" sz="1600" dirty="0" smtClean="0"/>
              <a:t>o professionisti);</a:t>
            </a:r>
            <a:endParaRPr lang="it-I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€ </a:t>
            </a:r>
            <a:r>
              <a:rPr lang="it-IT" sz="1600" dirty="0"/>
              <a:t>2.000 per ciascun committente (imprenditore o professionista</a:t>
            </a:r>
            <a:r>
              <a:rPr lang="it-IT" sz="1600" dirty="0" smtClean="0"/>
              <a:t>);</a:t>
            </a:r>
            <a:endParaRPr lang="it-I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Stabilizzazione della previsione di €</a:t>
            </a:r>
            <a:r>
              <a:rPr lang="it-IT" sz="1600" dirty="0"/>
              <a:t>3.000 per la totalità dei committenti per i percettori </a:t>
            </a:r>
            <a:r>
              <a:rPr lang="it-IT" sz="1600" dirty="0" smtClean="0"/>
              <a:t>di ammortizzatori </a:t>
            </a:r>
            <a:r>
              <a:rPr lang="it-IT" sz="1600" dirty="0"/>
              <a:t>sociali in tutti i settori produttivi, compresi gli </a:t>
            </a:r>
            <a:r>
              <a:rPr lang="it-IT" sz="1600" dirty="0" smtClean="0"/>
              <a:t>enti locali;</a:t>
            </a:r>
            <a:endParaRPr lang="it-I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Divieto di utilizzo per gli </a:t>
            </a:r>
            <a:r>
              <a:rPr lang="it-IT" sz="1600" dirty="0" smtClean="0"/>
              <a:t>appalti;</a:t>
            </a:r>
            <a:endParaRPr lang="it-I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Modalità di acquisto dei </a:t>
            </a:r>
            <a:r>
              <a:rPr lang="it-IT" sz="1600" dirty="0" smtClean="0"/>
              <a:t>voucher: modalità </a:t>
            </a:r>
            <a:r>
              <a:rPr lang="it-IT" sz="1600" dirty="0"/>
              <a:t>telematiche (committenti imprenditori o </a:t>
            </a:r>
            <a:r>
              <a:rPr lang="it-IT" sz="1600" dirty="0" smtClean="0"/>
              <a:t>professionisti) anche </a:t>
            </a:r>
            <a:r>
              <a:rPr lang="it-IT" sz="1600" dirty="0"/>
              <a:t>presso le rivendite autorizzate (committenti non </a:t>
            </a:r>
            <a:r>
              <a:rPr lang="it-IT" sz="1600" dirty="0" smtClean="0"/>
              <a:t>imprenditori o </a:t>
            </a:r>
            <a:r>
              <a:rPr lang="it-IT" sz="1600" dirty="0"/>
              <a:t>non </a:t>
            </a:r>
            <a:r>
              <a:rPr lang="it-IT" sz="1600" dirty="0" smtClean="0"/>
              <a:t>professionisti;</a:t>
            </a:r>
            <a:endParaRPr lang="it-I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Obbligo di comunicazione </a:t>
            </a:r>
            <a:r>
              <a:rPr lang="it-IT" sz="1600" dirty="0"/>
              <a:t>preventiva telematica alla DTL (dati propri e </a:t>
            </a:r>
            <a:r>
              <a:rPr lang="it-IT" sz="1600" dirty="0" smtClean="0"/>
              <a:t>del prestatore</a:t>
            </a:r>
            <a:r>
              <a:rPr lang="it-IT" sz="1600" dirty="0"/>
              <a:t>, luogo di svolgimento, tipologia, inizio e fine dell’attività</a:t>
            </a:r>
            <a:r>
              <a:rPr lang="it-IT" sz="1600" dirty="0" smtClean="0"/>
              <a:t>).</a:t>
            </a:r>
          </a:p>
          <a:p>
            <a:pPr marL="285750" indent="-285750"/>
            <a:endParaRPr lang="it-IT" sz="1600" b="1" dirty="0" smtClean="0"/>
          </a:p>
          <a:p>
            <a:pPr marL="285750" indent="-285750"/>
            <a:r>
              <a:rPr lang="it-IT" sz="1600" b="1" dirty="0" smtClean="0"/>
              <a:t>Indicazione prudenziale associativa: non utilizzare  comunque il lavoro accessorio per prestazioni per le quali si ricorre o si è ricorso a lavoro subordinato</a:t>
            </a:r>
            <a:endParaRPr lang="it-IT" sz="1600" b="1" dirty="0"/>
          </a:p>
        </p:txBody>
      </p:sp>
      <p:sp>
        <p:nvSpPr>
          <p:cNvPr id="4" name="Rettangolo 3"/>
          <p:cNvSpPr/>
          <p:nvPr/>
        </p:nvSpPr>
        <p:spPr>
          <a:xfrm>
            <a:off x="179512" y="908720"/>
            <a:ext cx="88569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smtClean="0"/>
              <a:t>Lavoro accessorio </a:t>
            </a:r>
            <a:endParaRPr lang="it-IT" sz="2000" dirty="0"/>
          </a:p>
        </p:txBody>
      </p:sp>
    </p:spTree>
    <p:extLst>
      <p:ext uri="{BB962C8B-B14F-4D97-AF65-F5344CB8AC3E}">
        <p14:creationId xmlns="" xmlns:p14="http://schemas.microsoft.com/office/powerpoint/2010/main" val="237535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7668344" y="6309320"/>
            <a:ext cx="1066800" cy="329184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808330" indent="-310896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243584" indent="-248717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741018" indent="-248717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238451" indent="-248717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735885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3233318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730752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4228186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fld id="{7D55B694-8F22-48E6-907B-64042042E2F6}" type="slidenum">
              <a:rPr altLang="it-IT" smtClean="0"/>
              <a:pPr/>
              <a:t>2</a:t>
            </a:fld>
            <a:endParaRPr lang="it-IT" altLang="it-IT" dirty="0" smtClean="0"/>
          </a:p>
        </p:txBody>
      </p:sp>
      <p:sp>
        <p:nvSpPr>
          <p:cNvPr id="15363" name="Text Box 1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71500" y="0"/>
            <a:ext cx="6123214" cy="578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62179" rIns="0" bIns="0" anchor="ctr"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pPr>
              <a:lnSpc>
                <a:spcPct val="111000"/>
              </a:lnSpc>
            </a:pPr>
            <a:r>
              <a:rPr lang="en-GB" altLang="it-IT" b="1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15364" name="Picture 11" descr="BeQIK_FR" hidden="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3" y="6281209"/>
            <a:ext cx="408214" cy="194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939643" y="211667"/>
            <a:ext cx="1959429" cy="16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endParaRPr lang="en-GB" altLang="it-IT" sz="900">
              <a:solidFill>
                <a:srgbClr val="FFFFFF"/>
              </a:solidFill>
            </a:endParaRPr>
          </a:p>
        </p:txBody>
      </p:sp>
      <p:sp>
        <p:nvSpPr>
          <p:cNvPr id="15368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3054" y="1589264"/>
            <a:ext cx="8101353" cy="4113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pPr algn="r">
              <a:lnSpc>
                <a:spcPct val="107000"/>
              </a:lnSpc>
            </a:pPr>
            <a:endParaRPr lang="en-GB" altLang="it-IT" sz="800"/>
          </a:p>
        </p:txBody>
      </p:sp>
      <p:sp>
        <p:nvSpPr>
          <p:cNvPr id="13" name="CasellaDiTesto 12"/>
          <p:cNvSpPr txBox="1"/>
          <p:nvPr/>
        </p:nvSpPr>
        <p:spPr>
          <a:xfrm>
            <a:off x="175193" y="548680"/>
            <a:ext cx="8723879" cy="6209822"/>
          </a:xfrm>
          <a:prstGeom prst="rect">
            <a:avLst/>
          </a:prstGeom>
          <a:noFill/>
        </p:spPr>
        <p:txBody>
          <a:bodyPr lIns="99487" tIns="49743" rIns="99487" bIns="49743">
            <a:spAutoFit/>
          </a:bodyPr>
          <a:lstStyle/>
          <a:p>
            <a:pPr algn="ctr"/>
            <a:r>
              <a:rPr lang="it-IT" sz="1600" b="1" dirty="0" smtClean="0"/>
              <a:t>LAVORO SUBORDINATO ED AUTONOMO: CARATTERISTICHE E DIFFERENZE </a:t>
            </a:r>
          </a:p>
          <a:p>
            <a:pPr algn="ctr">
              <a:defRPr/>
            </a:pPr>
            <a:endParaRPr lang="it-IT" sz="17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just">
              <a:defRPr/>
            </a:pPr>
            <a:r>
              <a:rPr lang="it-IT" sz="1600" b="1" dirty="0"/>
              <a:t>Definizione lavoratore subordinato (art. 2094 c.c</a:t>
            </a:r>
            <a:r>
              <a:rPr lang="it-IT" sz="1600" b="1" dirty="0" smtClean="0"/>
              <a:t>.):</a:t>
            </a:r>
            <a:r>
              <a:rPr lang="it-IT" sz="1600" dirty="0" smtClean="0"/>
              <a:t> </a:t>
            </a:r>
            <a:r>
              <a:rPr lang="it-IT" sz="1600" dirty="0"/>
              <a:t>colui che si impegna, a fronte di una retribuzione, a prestare il proprio lavoro alle dipendenze e sotto la direzione dell'imprenditore, senza ulteriori specificazioni. </a:t>
            </a:r>
            <a:endParaRPr lang="it-IT" sz="1600" dirty="0" smtClean="0"/>
          </a:p>
          <a:p>
            <a:pPr algn="just">
              <a:defRPr/>
            </a:pPr>
            <a:endParaRPr lang="it-IT" sz="1600" dirty="0"/>
          </a:p>
          <a:p>
            <a:pPr algn="just">
              <a:defRPr/>
            </a:pPr>
            <a:r>
              <a:rPr lang="it-IT" sz="1600" b="1" dirty="0"/>
              <a:t>Definizione lavoratore autonomo (art. 2222 c.c.): </a:t>
            </a:r>
            <a:r>
              <a:rPr lang="it-IT" sz="1600" dirty="0" smtClean="0"/>
              <a:t>una </a:t>
            </a:r>
            <a:r>
              <a:rPr lang="it-IT" sz="1600" dirty="0"/>
              <a:t>prestazione di lavoro </a:t>
            </a:r>
            <a:r>
              <a:rPr lang="it-IT" sz="1600" dirty="0" smtClean="0"/>
              <a:t>autonomo è, </a:t>
            </a:r>
            <a:r>
              <a:rPr lang="it-IT" sz="1600" dirty="0"/>
              <a:t>quando ci si obbliga a rendere in prima persona un'opera o un servizio "senza vincolo di </a:t>
            </a:r>
            <a:r>
              <a:rPr lang="it-IT" sz="1600" dirty="0" smtClean="0"/>
              <a:t>subordinazione.</a:t>
            </a:r>
          </a:p>
          <a:p>
            <a:pPr algn="just">
              <a:defRPr/>
            </a:pPr>
            <a:endParaRPr lang="it-IT" sz="700" b="1" u="sng" dirty="0">
              <a:latin typeface="+mj-lt"/>
            </a:endParaRPr>
          </a:p>
          <a:p>
            <a:pPr algn="ctr">
              <a:defRPr/>
            </a:pPr>
            <a:r>
              <a:rPr lang="it-IT" sz="1600" b="1" u="sng" dirty="0"/>
              <a:t>Indici di </a:t>
            </a:r>
            <a:r>
              <a:rPr lang="it-IT" sz="1600" b="1" u="sng" dirty="0" smtClean="0"/>
              <a:t>subordinazione </a:t>
            </a:r>
            <a:endParaRPr lang="it-IT" sz="1600" b="1" u="sng" dirty="0"/>
          </a:p>
          <a:p>
            <a:pPr algn="just"/>
            <a:r>
              <a:rPr lang="it-IT" sz="1600" dirty="0" smtClean="0"/>
              <a:t>Sentenza Corte di </a:t>
            </a:r>
            <a:r>
              <a:rPr lang="it-IT" sz="1600" dirty="0" err="1" smtClean="0"/>
              <a:t>Cass</a:t>
            </a:r>
            <a:r>
              <a:rPr lang="it-IT" sz="1600" dirty="0" smtClean="0"/>
              <a:t>. n</a:t>
            </a:r>
            <a:r>
              <a:rPr lang="it-IT" sz="1600" dirty="0"/>
              <a:t>. </a:t>
            </a:r>
            <a:r>
              <a:rPr lang="it-IT" sz="1600" b="1" dirty="0"/>
              <a:t>7024</a:t>
            </a:r>
            <a:r>
              <a:rPr lang="it-IT" sz="1600" dirty="0"/>
              <a:t> dell’</a:t>
            </a:r>
            <a:r>
              <a:rPr lang="it-IT" sz="1600" b="1" dirty="0"/>
              <a:t>8</a:t>
            </a:r>
            <a:r>
              <a:rPr lang="it-IT" sz="1600" dirty="0"/>
              <a:t> </a:t>
            </a:r>
            <a:r>
              <a:rPr lang="it-IT" sz="1600" b="1" dirty="0"/>
              <a:t>aprile </a:t>
            </a:r>
            <a:r>
              <a:rPr lang="it-IT" sz="1600" b="1" dirty="0" smtClean="0"/>
              <a:t>2015: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sz="1600" b="1" dirty="0" smtClean="0"/>
              <a:t>retribuzione </a:t>
            </a:r>
            <a:r>
              <a:rPr lang="it-IT" sz="1600" b="1" dirty="0"/>
              <a:t>fissa</a:t>
            </a:r>
            <a:r>
              <a:rPr lang="it-IT" sz="1600" dirty="0"/>
              <a:t> mensile in relazione sinallagmatica con la prestazione </a:t>
            </a:r>
            <a:r>
              <a:rPr lang="it-IT" sz="1600" dirty="0" smtClean="0"/>
              <a:t>lavorativa;</a:t>
            </a:r>
            <a:endParaRPr lang="it-IT" sz="16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sz="1600" b="1" dirty="0"/>
              <a:t>orario</a:t>
            </a:r>
            <a:r>
              <a:rPr lang="it-IT" sz="1600" dirty="0"/>
              <a:t> di lavoro </a:t>
            </a:r>
            <a:r>
              <a:rPr lang="it-IT" sz="1600" b="1" dirty="0"/>
              <a:t>fisso e </a:t>
            </a:r>
            <a:r>
              <a:rPr lang="it-IT" sz="1600" b="1" dirty="0" smtClean="0"/>
              <a:t>continuativo;</a:t>
            </a:r>
            <a:endParaRPr lang="it-IT" sz="16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sz="1600" b="1" dirty="0"/>
              <a:t>continuità della prestazione</a:t>
            </a:r>
            <a:r>
              <a:rPr lang="it-IT" sz="1600" dirty="0"/>
              <a:t> in funzione di collegamento tecnico organizzativo e produttivo con le esigenze </a:t>
            </a:r>
            <a:r>
              <a:rPr lang="it-IT" sz="1600" dirty="0" smtClean="0"/>
              <a:t>aziendali;</a:t>
            </a:r>
            <a:endParaRPr lang="it-IT" sz="16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sz="1600" b="1" dirty="0"/>
              <a:t>vincolo di soggezione</a:t>
            </a:r>
            <a:r>
              <a:rPr lang="it-IT" sz="1600" dirty="0"/>
              <a:t> personale del lavoratore al </a:t>
            </a:r>
            <a:r>
              <a:rPr lang="it-IT" sz="1600" b="1" dirty="0"/>
              <a:t>potere organizzativo, direttivo e disciplinare del datore di lavoro</a:t>
            </a:r>
            <a:r>
              <a:rPr lang="it-IT" sz="1600" dirty="0"/>
              <a:t>, con conseguente limitazione della sua </a:t>
            </a:r>
            <a:r>
              <a:rPr lang="it-IT" sz="1600" dirty="0" smtClean="0"/>
              <a:t>autonomia l’inserimento </a:t>
            </a:r>
            <a:r>
              <a:rPr lang="it-IT" sz="1600" dirty="0"/>
              <a:t>nell’organizzazione </a:t>
            </a:r>
            <a:r>
              <a:rPr lang="it-IT" sz="1600" dirty="0" smtClean="0"/>
              <a:t>aziendale.</a:t>
            </a:r>
          </a:p>
          <a:p>
            <a:pPr lvl="0" algn="just"/>
            <a:endParaRPr lang="it-IT" sz="700" dirty="0"/>
          </a:p>
          <a:p>
            <a:pPr algn="just"/>
            <a:r>
              <a:rPr lang="it-IT" sz="1200" dirty="0"/>
              <a:t>I giudici della Suprema Corte, inoltre, hanno evidenziato come alcune attività lavorative poco si confanno alla modalità di lavoro autonomo (es. cameriere), mancando il </a:t>
            </a:r>
            <a:r>
              <a:rPr lang="it-IT" sz="1200" b="1" dirty="0"/>
              <a:t>rischio economico</a:t>
            </a:r>
            <a:r>
              <a:rPr lang="it-IT" sz="1200" dirty="0"/>
              <a:t> per il collaboratore, oltreché evidenziandosi l’inserimento nell’altrui organizzazione produttiva, specie in relazione al coordinamento con l’attività degli altri lavoratori</a:t>
            </a:r>
            <a:r>
              <a:rPr lang="it-IT" sz="1200" dirty="0" smtClean="0"/>
              <a:t>.</a:t>
            </a:r>
          </a:p>
          <a:p>
            <a:pPr algn="just"/>
            <a:endParaRPr lang="it-IT" sz="1200" dirty="0" smtClean="0"/>
          </a:p>
          <a:p>
            <a:pPr algn="just"/>
            <a:r>
              <a:rPr lang="it-IT" sz="1600" b="1" dirty="0" smtClean="0"/>
              <a:t>Quali sono gli elementi dirimenti e  quali gli indici sussidiari?</a:t>
            </a:r>
            <a:endParaRPr lang="it-IT" sz="1600" b="1" dirty="0"/>
          </a:p>
          <a:p>
            <a:pPr algn="just">
              <a:defRPr/>
            </a:pPr>
            <a:endParaRPr lang="it-IT" sz="15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Segnaposto piè di pagina 2"/>
          <p:cNvSpPr txBox="1">
            <a:spLocks/>
          </p:cNvSpPr>
          <p:nvPr/>
        </p:nvSpPr>
        <p:spPr>
          <a:xfrm>
            <a:off x="2771800" y="6309320"/>
            <a:ext cx="4114800" cy="329184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400" smtClean="0"/>
              <a:t>www.favalex.it</a:t>
            </a:r>
            <a:endParaRPr lang="it-IT" sz="1400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24056344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515372" y="1047750"/>
            <a:ext cx="8383700" cy="714376"/>
          </a:xfrm>
        </p:spPr>
        <p:txBody>
          <a:bodyPr>
            <a:normAutofit fontScale="90000"/>
          </a:bodyPr>
          <a:lstStyle/>
          <a:p>
            <a:pPr algn="ctr" defTabSz="994867">
              <a:defRPr/>
            </a:pPr>
            <a:r>
              <a:rPr lang="it-IT" sz="17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it-IT" sz="17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</a:br>
            <a:r>
              <a:rPr lang="it-IT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</a:t>
            </a:r>
            <a:r>
              <a:rPr lang="it-IT" sz="1900" b="1" dirty="0">
                <a:ea typeface="+mn-ea"/>
                <a:cs typeface="+mn-cs"/>
              </a:rPr>
              <a:t> </a:t>
            </a:r>
            <a:r>
              <a:rPr lang="it-IT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LAVORO AUTONOMO</a:t>
            </a:r>
            <a:br>
              <a:rPr lang="it-IT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it-IT" sz="18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756507" y="2060848"/>
            <a:ext cx="7415893" cy="4799542"/>
          </a:xfrm>
        </p:spPr>
        <p:txBody>
          <a:bodyPr>
            <a:normAutofit/>
          </a:bodyPr>
          <a:lstStyle/>
          <a:p>
            <a:pPr marL="360985" indent="-360985" algn="just">
              <a:lnSpc>
                <a:spcPct val="80000"/>
              </a:lnSpc>
              <a:buNone/>
            </a:pPr>
            <a:r>
              <a:rPr lang="it-IT" altLang="zh-CN" sz="1600" dirty="0"/>
              <a:t>Nell’ambito del lavoro autonomo si possono distinguere varie figure:</a:t>
            </a:r>
          </a:p>
          <a:p>
            <a:pPr marL="360985" indent="-360985" algn="just">
              <a:lnSpc>
                <a:spcPct val="80000"/>
              </a:lnSpc>
              <a:buNone/>
            </a:pPr>
            <a:endParaRPr lang="it-IT" altLang="zh-CN" sz="1600" dirty="0"/>
          </a:p>
          <a:p>
            <a:pPr marL="360985" indent="-360985" algn="just">
              <a:lnSpc>
                <a:spcPct val="80000"/>
              </a:lnSpc>
            </a:pPr>
            <a:r>
              <a:rPr lang="it-IT" altLang="zh-CN" sz="1600" dirty="0"/>
              <a:t>il lavoro autonomo </a:t>
            </a:r>
            <a:r>
              <a:rPr lang="it-IT" altLang="zh-CN" sz="1600" dirty="0" smtClean="0"/>
              <a:t>c.d. </a:t>
            </a:r>
            <a:r>
              <a:rPr lang="it-IT" altLang="zh-CN" sz="1600" dirty="0"/>
              <a:t>puro (art. 2222);</a:t>
            </a:r>
          </a:p>
          <a:p>
            <a:pPr marL="360985" indent="-360985" algn="just">
              <a:lnSpc>
                <a:spcPct val="80000"/>
              </a:lnSpc>
            </a:pPr>
            <a:r>
              <a:rPr lang="it-IT" altLang="zh-CN" sz="1600" dirty="0"/>
              <a:t>contratti di collaborazione coordinata e continuativa (o co.co.co);</a:t>
            </a:r>
          </a:p>
          <a:p>
            <a:pPr marL="360985" indent="-360985" algn="just">
              <a:lnSpc>
                <a:spcPct val="80000"/>
              </a:lnSpc>
            </a:pPr>
            <a:r>
              <a:rPr lang="it-IT" altLang="zh-CN" sz="1600" dirty="0"/>
              <a:t>contratti di collaborazione </a:t>
            </a:r>
            <a:r>
              <a:rPr lang="it-IT" altLang="zh-CN" sz="1600" dirty="0" smtClean="0"/>
              <a:t>a </a:t>
            </a:r>
            <a:r>
              <a:rPr lang="it-IT" altLang="zh-CN" sz="1600" dirty="0"/>
              <a:t>progetto (co.co.pro);</a:t>
            </a:r>
          </a:p>
          <a:p>
            <a:pPr marL="360985" indent="-360985" algn="just">
              <a:lnSpc>
                <a:spcPct val="80000"/>
              </a:lnSpc>
            </a:pPr>
            <a:r>
              <a:rPr lang="it-IT" altLang="zh-CN" sz="1600" dirty="0" smtClean="0"/>
              <a:t>mini co.co.co </a:t>
            </a:r>
            <a:r>
              <a:rPr lang="it-IT" altLang="zh-CN" sz="1600" dirty="0"/>
              <a:t>(o lavoro occasionale);</a:t>
            </a:r>
          </a:p>
          <a:p>
            <a:pPr marL="360985" indent="-360985" algn="just">
              <a:lnSpc>
                <a:spcPct val="80000"/>
              </a:lnSpc>
            </a:pPr>
            <a:r>
              <a:rPr lang="it-IT" altLang="zh-CN" sz="1600" dirty="0"/>
              <a:t>lavoro autonomo occasionale;</a:t>
            </a:r>
          </a:p>
          <a:p>
            <a:pPr marL="360985" indent="-360985" algn="just">
              <a:lnSpc>
                <a:spcPct val="80000"/>
              </a:lnSpc>
            </a:pPr>
            <a:r>
              <a:rPr lang="it-IT" altLang="zh-CN" sz="1600" dirty="0"/>
              <a:t>lavoro occasionale accessorio.</a:t>
            </a:r>
            <a:endParaRPr lang="it-IT" altLang="it-IT" sz="1600" dirty="0"/>
          </a:p>
        </p:txBody>
      </p:sp>
      <p:sp>
        <p:nvSpPr>
          <p:cNvPr id="16387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524328" y="6237312"/>
            <a:ext cx="1066800" cy="329184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808330" indent="-310896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243584" indent="-248717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741018" indent="-248717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238451" indent="-248717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735885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3233318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730752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4228186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fld id="{FBA74828-92CB-4C7E-B481-5F6FDFE93487}" type="slidenum">
              <a:rPr altLang="it-IT" smtClean="0"/>
              <a:pPr/>
              <a:t>3</a:t>
            </a:fld>
            <a:endParaRPr lang="it-IT" altLang="it-IT" smtClean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2771800" y="6309320"/>
            <a:ext cx="4114800" cy="329184"/>
          </a:xfrm>
        </p:spPr>
        <p:txBody>
          <a:bodyPr/>
          <a:lstStyle/>
          <a:p>
            <a:r>
              <a:rPr lang="it-IT" sz="1400" dirty="0" smtClean="0">
                <a:solidFill>
                  <a:schemeClr val="tx1"/>
                </a:solidFill>
              </a:rPr>
              <a:t>www.favalex.it</a:t>
            </a:r>
            <a:endParaRPr lang="it-IT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746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7832272" y="6309320"/>
            <a:ext cx="1066800" cy="329184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808330" indent="-310896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243584" indent="-248717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741018" indent="-248717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238451" indent="-248717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735885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3233318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730752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4228186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fld id="{0F6512BC-94F0-4DEC-97AD-E49CC7B292F6}" type="slidenum">
              <a:rPr altLang="it-IT" smtClean="0"/>
              <a:pPr/>
              <a:t>4</a:t>
            </a:fld>
            <a:endParaRPr lang="it-IT" altLang="it-IT" dirty="0" smtClean="0"/>
          </a:p>
        </p:txBody>
      </p:sp>
      <p:sp>
        <p:nvSpPr>
          <p:cNvPr id="17411" name="Text Box 1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71500" y="0"/>
            <a:ext cx="6123214" cy="578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62179" rIns="0" bIns="0" anchor="ctr"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pPr>
              <a:lnSpc>
                <a:spcPct val="111000"/>
              </a:lnSpc>
            </a:pPr>
            <a:r>
              <a:rPr lang="en-GB" altLang="it-IT" b="1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17412" name="Picture 11" descr="BeQIK_FR" hidden="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3" y="6281209"/>
            <a:ext cx="408214" cy="194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939643" y="211667"/>
            <a:ext cx="1959429" cy="16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endParaRPr lang="en-GB" altLang="it-IT" sz="900">
              <a:solidFill>
                <a:srgbClr val="FFFFFF"/>
              </a:solidFill>
            </a:endParaRPr>
          </a:p>
        </p:txBody>
      </p:sp>
      <p:sp>
        <p:nvSpPr>
          <p:cNvPr id="17416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3054" y="1589264"/>
            <a:ext cx="8101353" cy="4113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pPr algn="r">
              <a:lnSpc>
                <a:spcPct val="107000"/>
              </a:lnSpc>
            </a:pPr>
            <a:endParaRPr lang="en-GB" altLang="it-IT" sz="800"/>
          </a:p>
        </p:txBody>
      </p:sp>
      <p:sp>
        <p:nvSpPr>
          <p:cNvPr id="14" name="CasellaDiTesto 13"/>
          <p:cNvSpPr txBox="1"/>
          <p:nvPr/>
        </p:nvSpPr>
        <p:spPr>
          <a:xfrm>
            <a:off x="406514" y="832556"/>
            <a:ext cx="8492558" cy="6194433"/>
          </a:xfrm>
          <a:prstGeom prst="rect">
            <a:avLst/>
          </a:prstGeom>
          <a:noFill/>
        </p:spPr>
        <p:txBody>
          <a:bodyPr lIns="99487" tIns="49743" rIns="99487" bIns="49743">
            <a:spAutoFit/>
          </a:bodyPr>
          <a:lstStyle/>
          <a:p>
            <a:pPr algn="ctr">
              <a:defRPr/>
            </a:pPr>
            <a:r>
              <a:rPr lang="it-IT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1600" b="1" dirty="0"/>
              <a:t>IL LAVORO AUTONOMO</a:t>
            </a:r>
            <a:br>
              <a:rPr lang="it-IT" sz="1600" b="1" dirty="0"/>
            </a:br>
            <a:endParaRPr lang="it-IT" sz="17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it-IT" sz="1600" dirty="0"/>
              <a:t>art. 2222- 2228 c.c.  </a:t>
            </a:r>
            <a:r>
              <a:rPr lang="it-IT" sz="1600" dirty="0" smtClean="0"/>
              <a:t>         </a:t>
            </a:r>
            <a:r>
              <a:rPr lang="it-IT" sz="1600" dirty="0"/>
              <a:t>senza vincolo di subordinazione verso il committente</a:t>
            </a:r>
          </a:p>
          <a:p>
            <a:pPr algn="just">
              <a:defRPr/>
            </a:pPr>
            <a:r>
              <a:rPr lang="it-IT" sz="1600" u="sng" dirty="0"/>
              <a:t>Parti</a:t>
            </a:r>
          </a:p>
          <a:p>
            <a:pPr algn="just">
              <a:defRPr/>
            </a:pPr>
            <a:r>
              <a:rPr lang="it-IT" sz="1600" b="1" dirty="0"/>
              <a:t>Committente della prestazione o cliente </a:t>
            </a:r>
            <a:r>
              <a:rPr lang="it-IT" sz="1600" b="1" dirty="0">
                <a:sym typeface="Wingdings" pitchFamily="2" charset="2"/>
              </a:rPr>
              <a:t> </a:t>
            </a:r>
            <a:r>
              <a:rPr lang="it-IT" sz="1600" dirty="0"/>
              <a:t>prestatore d’opera ( persona fisica) = contratto di lavoro autonomo</a:t>
            </a:r>
          </a:p>
          <a:p>
            <a:pPr algn="just">
              <a:defRPr/>
            </a:pPr>
            <a:r>
              <a:rPr lang="it-IT" sz="1600" b="1" dirty="0"/>
              <a:t>Committente della prestazione o cliente </a:t>
            </a:r>
            <a:r>
              <a:rPr lang="it-IT" sz="1600" b="1" dirty="0">
                <a:sym typeface="Wingdings" pitchFamily="2" charset="2"/>
              </a:rPr>
              <a:t> </a:t>
            </a:r>
            <a:r>
              <a:rPr lang="it-IT" sz="1600" dirty="0"/>
              <a:t>prestatore d’opera ( persona giuridica) = contratto di appalto</a:t>
            </a:r>
          </a:p>
          <a:p>
            <a:pPr algn="just">
              <a:defRPr/>
            </a:pPr>
            <a:endParaRPr lang="it-IT" sz="1600" dirty="0"/>
          </a:p>
          <a:p>
            <a:pPr algn="just">
              <a:defRPr/>
            </a:pPr>
            <a:r>
              <a:rPr lang="it-IT" sz="1600" u="sng" dirty="0"/>
              <a:t>Obblighi</a:t>
            </a:r>
          </a:p>
          <a:p>
            <a:pPr algn="just">
              <a:defRPr/>
            </a:pPr>
            <a:r>
              <a:rPr lang="it-IT" sz="1600" dirty="0"/>
              <a:t>Prestatore </a:t>
            </a:r>
            <a:r>
              <a:rPr lang="it-IT" sz="1600" dirty="0">
                <a:sym typeface="Wingdings" pitchFamily="2" charset="2"/>
              </a:rPr>
              <a:t> esecuzione dell’opera- in caso contrario committente può recedere dal contratto</a:t>
            </a:r>
          </a:p>
          <a:p>
            <a:pPr algn="just">
              <a:defRPr/>
            </a:pPr>
            <a:r>
              <a:rPr lang="it-IT" sz="1600" dirty="0">
                <a:sym typeface="Wingdings" pitchFamily="2" charset="2"/>
              </a:rPr>
              <a:t>Committente  pagare il corrispettivo pattuito</a:t>
            </a:r>
          </a:p>
          <a:p>
            <a:pPr algn="just">
              <a:defRPr/>
            </a:pPr>
            <a:endParaRPr lang="it-IT" sz="1600" dirty="0">
              <a:sym typeface="Wingdings" pitchFamily="2" charset="2"/>
            </a:endParaRPr>
          </a:p>
          <a:p>
            <a:pPr algn="just">
              <a:defRPr/>
            </a:pPr>
            <a:r>
              <a:rPr lang="it-IT" sz="1600" dirty="0">
                <a:sym typeface="Wingdings" pitchFamily="2" charset="2"/>
              </a:rPr>
              <a:t>Trattamento normativo L n. 533/73: </a:t>
            </a:r>
            <a:r>
              <a:rPr lang="it-IT" sz="1600" u="sng" dirty="0">
                <a:sym typeface="Wingdings" pitchFamily="2" charset="2"/>
              </a:rPr>
              <a:t>si applica l’intera disciplina procedurale </a:t>
            </a:r>
            <a:r>
              <a:rPr lang="it-IT" sz="1600" u="sng" dirty="0" smtClean="0">
                <a:sym typeface="Wingdings" pitchFamily="2" charset="2"/>
              </a:rPr>
              <a:t>del rito </a:t>
            </a:r>
            <a:r>
              <a:rPr lang="it-IT" sz="1600" u="sng" dirty="0">
                <a:sym typeface="Wingdings" pitchFamily="2" charset="2"/>
              </a:rPr>
              <a:t>del lavoro</a:t>
            </a:r>
          </a:p>
          <a:p>
            <a:pPr algn="just">
              <a:defRPr/>
            </a:pPr>
            <a:endParaRPr lang="it-IT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algn="just">
              <a:defRPr/>
            </a:pPr>
            <a:r>
              <a:rPr lang="it-IT" sz="1600" dirty="0">
                <a:sym typeface="Wingdings" pitchFamily="2" charset="2"/>
              </a:rPr>
              <a:t>Trattamento previdenziale L. n. 335/95: </a:t>
            </a:r>
            <a:r>
              <a:rPr lang="it-IT" sz="1600" u="sng" dirty="0">
                <a:sym typeface="Wingdings" pitchFamily="2" charset="2"/>
              </a:rPr>
              <a:t>si estende la copertura previdenziale ai redditi di lavoro autonomo che ne erano privi.</a:t>
            </a:r>
            <a:r>
              <a:rPr lang="it-IT" sz="1600" dirty="0">
                <a:sym typeface="Wingdings" pitchFamily="2" charset="2"/>
              </a:rPr>
              <a:t> </a:t>
            </a:r>
            <a:endParaRPr lang="it-IT" sz="1600" dirty="0" smtClean="0">
              <a:sym typeface="Wingdings" pitchFamily="2" charset="2"/>
            </a:endParaRPr>
          </a:p>
          <a:p>
            <a:pPr algn="just">
              <a:defRPr/>
            </a:pPr>
            <a:r>
              <a:rPr lang="it-IT" sz="1600" dirty="0" smtClean="0">
                <a:sym typeface="Wingdings" pitchFamily="2" charset="2"/>
              </a:rPr>
              <a:t>Obbligo </a:t>
            </a:r>
            <a:r>
              <a:rPr lang="it-IT" sz="1600" dirty="0">
                <a:sym typeface="Wingdings" pitchFamily="2" charset="2"/>
              </a:rPr>
              <a:t>di iscrizione nella Gestione separata presso l’INPS.</a:t>
            </a:r>
          </a:p>
          <a:p>
            <a:pPr algn="just">
              <a:defRPr/>
            </a:pPr>
            <a:endParaRPr lang="it-IT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defRPr/>
            </a:pPr>
            <a:endParaRPr lang="it-IT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defRPr/>
            </a:pPr>
            <a:endParaRPr lang="it-IT" sz="1500" dirty="0"/>
          </a:p>
          <a:p>
            <a:pPr algn="just">
              <a:defRPr/>
            </a:pPr>
            <a:endParaRPr lang="it-IT" sz="1500" dirty="0"/>
          </a:p>
        </p:txBody>
      </p:sp>
      <p:cxnSp>
        <p:nvCxnSpPr>
          <p:cNvPr id="15" name="Connettore 2 14"/>
          <p:cNvCxnSpPr/>
          <p:nvPr/>
        </p:nvCxnSpPr>
        <p:spPr>
          <a:xfrm>
            <a:off x="2915816" y="1772816"/>
            <a:ext cx="38610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piè di pagina 2"/>
          <p:cNvSpPr txBox="1">
            <a:spLocks/>
          </p:cNvSpPr>
          <p:nvPr/>
        </p:nvSpPr>
        <p:spPr>
          <a:xfrm>
            <a:off x="2771800" y="6309320"/>
            <a:ext cx="4114800" cy="329184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400" smtClean="0"/>
              <a:t>www.favalex.it</a:t>
            </a:r>
            <a:endParaRPr lang="it-IT" sz="1400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74103566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numero diapositiva 3"/>
          <p:cNvSpPr>
            <a:spLocks noGrp="1"/>
          </p:cNvSpPr>
          <p:nvPr>
            <p:ph type="sldNum" sz="quarter" idx="10"/>
          </p:nvPr>
        </p:nvSpPr>
        <p:spPr>
          <a:xfrm>
            <a:off x="7668344" y="6268168"/>
            <a:ext cx="1066800" cy="329184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808330" indent="-310896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243584" indent="-248717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741018" indent="-248717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238451" indent="-248717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735885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3233318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730752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4228186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fld id="{F955B017-6C41-4FC1-9C25-0BC41DABBA77}" type="slidenum">
              <a:rPr altLang="it-IT" smtClean="0"/>
              <a:pPr/>
              <a:t>5</a:t>
            </a:fld>
            <a:endParaRPr lang="it-IT" altLang="it-IT" smtClean="0"/>
          </a:p>
        </p:txBody>
      </p:sp>
      <p:sp>
        <p:nvSpPr>
          <p:cNvPr id="18435" name="Text Box 1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71500" y="0"/>
            <a:ext cx="6123214" cy="578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62179" rIns="0" bIns="0" anchor="ctr"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pPr>
              <a:lnSpc>
                <a:spcPct val="111000"/>
              </a:lnSpc>
            </a:pPr>
            <a:r>
              <a:rPr lang="en-GB" altLang="it-IT" b="1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18436" name="Picture 11" descr="BeQIK_FR" hidden="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3" y="6281209"/>
            <a:ext cx="408214" cy="194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939643" y="211667"/>
            <a:ext cx="1959429" cy="16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endParaRPr lang="en-GB" altLang="it-IT" sz="900">
              <a:solidFill>
                <a:srgbClr val="FFFFFF"/>
              </a:solidFill>
            </a:endParaRPr>
          </a:p>
        </p:txBody>
      </p:sp>
      <p:sp>
        <p:nvSpPr>
          <p:cNvPr id="18440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3054" y="1589264"/>
            <a:ext cx="8101353" cy="4113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pPr algn="r">
              <a:lnSpc>
                <a:spcPct val="107000"/>
              </a:lnSpc>
            </a:pPr>
            <a:endParaRPr lang="en-GB" altLang="it-IT" sz="800"/>
          </a:p>
        </p:txBody>
      </p:sp>
      <p:sp>
        <p:nvSpPr>
          <p:cNvPr id="11" name="CasellaDiTesto 10"/>
          <p:cNvSpPr txBox="1"/>
          <p:nvPr/>
        </p:nvSpPr>
        <p:spPr>
          <a:xfrm>
            <a:off x="331675" y="1626306"/>
            <a:ext cx="8594611" cy="4532440"/>
          </a:xfrm>
          <a:prstGeom prst="rect">
            <a:avLst/>
          </a:prstGeom>
          <a:noFill/>
        </p:spPr>
        <p:txBody>
          <a:bodyPr lIns="99487" tIns="49743" rIns="99487" bIns="49743">
            <a:spAutoFit/>
          </a:bodyPr>
          <a:lstStyle/>
          <a:p>
            <a:pPr>
              <a:defRPr/>
            </a:pPr>
            <a:r>
              <a:rPr lang="it-IT" sz="1600" dirty="0" smtClean="0">
                <a:ea typeface="Arial Unicode MS" pitchFamily="34" charset="-128"/>
                <a:cs typeface="Arial" pitchFamily="34" charset="0"/>
              </a:rPr>
              <a:t>Presunzione </a:t>
            </a:r>
            <a:r>
              <a:rPr lang="it-IT" sz="1600" dirty="0">
                <a:ea typeface="Arial Unicode MS" pitchFamily="34" charset="-128"/>
                <a:cs typeface="Arial" pitchFamily="34" charset="0"/>
              </a:rPr>
              <a:t>di subordinazione e divieti: </a:t>
            </a:r>
            <a:r>
              <a:rPr lang="it-IT" sz="1600" b="1" dirty="0">
                <a:ea typeface="Arial Unicode MS" pitchFamily="34" charset="-128"/>
                <a:cs typeface="Arial" pitchFamily="34" charset="0"/>
              </a:rPr>
              <a:t>18 luglio 2012 </a:t>
            </a:r>
            <a:r>
              <a:rPr lang="it-IT" sz="1600" b="1" dirty="0" smtClean="0">
                <a:ea typeface="Arial Unicode MS" pitchFamily="34" charset="-128"/>
                <a:cs typeface="Arial" pitchFamily="34" charset="0"/>
              </a:rPr>
              <a:t>è entrata in vigore la Legge Fornero </a:t>
            </a:r>
            <a:r>
              <a:rPr lang="it-IT" sz="1600" dirty="0">
                <a:ea typeface="Arial Unicode MS" pitchFamily="34" charset="-128"/>
                <a:cs typeface="Arial" pitchFamily="34" charset="0"/>
              </a:rPr>
              <a:t>per i nuovi contratti – per i contratti in corso</a:t>
            </a:r>
            <a:r>
              <a:rPr lang="it-IT" sz="1600" b="1" dirty="0">
                <a:ea typeface="Arial Unicode MS" pitchFamily="34" charset="-128"/>
                <a:cs typeface="Arial" pitchFamily="34" charset="0"/>
              </a:rPr>
              <a:t> dal 18 luglio 2013</a:t>
            </a:r>
            <a:r>
              <a:rPr lang="it-IT" sz="1600" dirty="0">
                <a:ea typeface="Arial Unicode MS" pitchFamily="34" charset="-128"/>
                <a:cs typeface="Arial" pitchFamily="34" charset="0"/>
              </a:rPr>
              <a:t>.</a:t>
            </a:r>
          </a:p>
          <a:p>
            <a:pPr algn="just">
              <a:defRPr/>
            </a:pPr>
            <a:endParaRPr lang="it-IT" sz="1600" dirty="0">
              <a:ea typeface="Arial Unicode MS" pitchFamily="34" charset="-128"/>
              <a:cs typeface="Arial" pitchFamily="34" charset="0"/>
            </a:endParaRPr>
          </a:p>
          <a:p>
            <a:pPr algn="ctr">
              <a:defRPr/>
            </a:pPr>
            <a:r>
              <a:rPr lang="it-IT" sz="1600" b="1" u="sng" dirty="0" smtClean="0">
                <a:ea typeface="Arial Unicode MS" pitchFamily="34" charset="-128"/>
                <a:cs typeface="Arial" pitchFamily="34" charset="0"/>
              </a:rPr>
              <a:t>Presupposti di verifica</a:t>
            </a:r>
            <a:endParaRPr lang="it-IT" sz="1600" b="1" u="sng" dirty="0">
              <a:ea typeface="Arial Unicode MS" pitchFamily="34" charset="-128"/>
              <a:cs typeface="Arial" pitchFamily="34" charset="0"/>
            </a:endParaRPr>
          </a:p>
          <a:p>
            <a:pPr marL="310896" indent="-310896" algn="just">
              <a:buFont typeface="Arial" pitchFamily="34" charset="0"/>
              <a:buChar char="•"/>
              <a:defRPr/>
            </a:pPr>
            <a:r>
              <a:rPr lang="it-IT" sz="1600" dirty="0">
                <a:ea typeface="Arial Unicode MS" pitchFamily="34" charset="-128"/>
                <a:cs typeface="Arial" pitchFamily="34" charset="0"/>
              </a:rPr>
              <a:t>verranno considerate subordinate  se  </a:t>
            </a:r>
            <a:r>
              <a:rPr lang="it-IT" sz="1600" b="1" dirty="0">
                <a:ea typeface="Arial Unicode MS" pitchFamily="34" charset="-128"/>
                <a:cs typeface="Arial" pitchFamily="34" charset="0"/>
              </a:rPr>
              <a:t>sussistano almeno due delle seguenti condizioni</a:t>
            </a:r>
            <a:r>
              <a:rPr lang="it-IT" sz="1600" dirty="0">
                <a:ea typeface="Arial Unicode MS" pitchFamily="34" charset="-128"/>
                <a:cs typeface="Arial" pitchFamily="34" charset="0"/>
              </a:rPr>
              <a:t>: 1) la collaborazione abbia una durata superiore a 8 mesi per due anni consecutivi; 2) il corrispettivo complessivamente fatturato al committente, per due anni solari consecutivi, costituisca più dell’80% dei corrispettivi percepiti dal collaboratore; 3) il collaboratore disponga di una postazione  fissa in azienda;</a:t>
            </a:r>
          </a:p>
          <a:p>
            <a:pPr marL="310896" indent="-310896" algn="just">
              <a:buFont typeface="Arial" pitchFamily="34" charset="0"/>
              <a:buChar char="•"/>
              <a:defRPr/>
            </a:pPr>
            <a:r>
              <a:rPr lang="it-IT" sz="1600" dirty="0">
                <a:ea typeface="Arial Unicode MS" pitchFamily="34" charset="-128"/>
                <a:cs typeface="Arial" pitchFamily="34" charset="0"/>
              </a:rPr>
              <a:t>la presunzione </a:t>
            </a:r>
            <a:r>
              <a:rPr lang="it-IT" sz="1600" b="1" dirty="0">
                <a:ea typeface="Arial Unicode MS" pitchFamily="34" charset="-128"/>
                <a:cs typeface="Arial" pitchFamily="34" charset="0"/>
              </a:rPr>
              <a:t>non scatta </a:t>
            </a:r>
            <a:r>
              <a:rPr lang="it-IT" sz="1600" dirty="0">
                <a:ea typeface="Arial Unicode MS" pitchFamily="34" charset="-128"/>
                <a:cs typeface="Arial" pitchFamily="34" charset="0"/>
              </a:rPr>
              <a:t>se, anche alternativamente: 1) il rapporto  è  connotato da competenze  tecnico pratiche elevate; 2) sia svolto da un soggetto con un reddito lordo  annuo pari a 18 mila euro;</a:t>
            </a:r>
          </a:p>
          <a:p>
            <a:pPr marL="310896" indent="-310896" algn="just">
              <a:buFont typeface="Arial" pitchFamily="34" charset="0"/>
              <a:buChar char="•"/>
              <a:defRPr/>
            </a:pPr>
            <a:r>
              <a:rPr lang="it-IT" sz="1600" dirty="0">
                <a:ea typeface="Arial Unicode MS" pitchFamily="34" charset="-128"/>
                <a:cs typeface="Arial" pitchFamily="34" charset="0"/>
              </a:rPr>
              <a:t>per i </a:t>
            </a:r>
            <a:r>
              <a:rPr lang="it-IT" sz="1600" b="1" dirty="0">
                <a:ea typeface="Arial Unicode MS" pitchFamily="34" charset="-128"/>
                <a:cs typeface="Arial" pitchFamily="34" charset="0"/>
              </a:rPr>
              <a:t>rapporti già in corso </a:t>
            </a:r>
            <a:r>
              <a:rPr lang="it-IT" sz="1600" dirty="0">
                <a:ea typeface="Arial Unicode MS" pitchFamily="34" charset="-128"/>
                <a:cs typeface="Arial" pitchFamily="34" charset="0"/>
              </a:rPr>
              <a:t>la presunzione si applica decorsi dodici mesi dalla medesima data; </a:t>
            </a:r>
          </a:p>
          <a:p>
            <a:pPr marL="310896" indent="-310896" algn="just">
              <a:buFont typeface="Arial" pitchFamily="34" charset="0"/>
              <a:buChar char="•"/>
              <a:defRPr/>
            </a:pPr>
            <a:r>
              <a:rPr lang="it-IT" sz="1600" dirty="0">
                <a:ea typeface="Arial Unicode MS" pitchFamily="34" charset="-128"/>
                <a:cs typeface="Arial" pitchFamily="34" charset="0"/>
              </a:rPr>
              <a:t>sono escluse le attività professionali intellettuali per l’esercizio delle quali sia necessaria </a:t>
            </a:r>
            <a:r>
              <a:rPr lang="it-IT" sz="1600" b="1" dirty="0">
                <a:ea typeface="Arial Unicode MS" pitchFamily="34" charset="-128"/>
                <a:cs typeface="Arial" pitchFamily="34" charset="0"/>
              </a:rPr>
              <a:t>l’iscrizione in appositi albi professionali, albi, ruoli,  elenchi o registri.</a:t>
            </a:r>
          </a:p>
          <a:p>
            <a:pPr marL="310896" indent="-310896">
              <a:buFont typeface="Arial" pitchFamily="34" charset="0"/>
              <a:buChar char="•"/>
              <a:defRPr/>
            </a:pPr>
            <a:endParaRPr lang="it-IT" sz="1600" dirty="0"/>
          </a:p>
          <a:p>
            <a:pPr>
              <a:defRPr/>
            </a:pPr>
            <a:endParaRPr lang="it-IT" sz="1600" dirty="0"/>
          </a:p>
        </p:txBody>
      </p:sp>
      <p:sp>
        <p:nvSpPr>
          <p:cNvPr id="2" name="Rettangolo 1"/>
          <p:cNvSpPr/>
          <p:nvPr/>
        </p:nvSpPr>
        <p:spPr>
          <a:xfrm>
            <a:off x="2286000" y="825500"/>
            <a:ext cx="4572000" cy="408234"/>
          </a:xfrm>
          <a:prstGeom prst="rect">
            <a:avLst/>
          </a:prstGeom>
        </p:spPr>
        <p:txBody>
          <a:bodyPr lIns="99487" tIns="49743" rIns="99487" bIns="49743">
            <a:spAutoFit/>
          </a:bodyPr>
          <a:lstStyle/>
          <a:p>
            <a:pPr algn="ctr">
              <a:defRPr/>
            </a:pPr>
            <a:r>
              <a:rPr lang="it-IT" sz="2000" b="1" dirty="0" smtClean="0"/>
              <a:t>Partite Iva </a:t>
            </a:r>
            <a:endParaRPr lang="it-IT" sz="2000" b="1" dirty="0"/>
          </a:p>
        </p:txBody>
      </p:sp>
      <p:sp>
        <p:nvSpPr>
          <p:cNvPr id="12" name="Segnaposto piè di pagina 2"/>
          <p:cNvSpPr txBox="1">
            <a:spLocks/>
          </p:cNvSpPr>
          <p:nvPr/>
        </p:nvSpPr>
        <p:spPr>
          <a:xfrm>
            <a:off x="2771800" y="6309320"/>
            <a:ext cx="4114800" cy="329184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400" smtClean="0"/>
              <a:t>www.favalex.it</a:t>
            </a:r>
            <a:endParaRPr lang="it-IT" sz="1400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425618662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/>
          <p:cNvSpPr>
            <a:spLocks noGrp="1" noChangeArrowheads="1"/>
          </p:cNvSpPr>
          <p:nvPr>
            <p:ph type="title"/>
          </p:nvPr>
        </p:nvSpPr>
        <p:spPr>
          <a:xfrm>
            <a:off x="624228" y="764704"/>
            <a:ext cx="7620000" cy="557389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it-IT" sz="20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 co.co.co.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67746" y="1412776"/>
            <a:ext cx="8496742" cy="5182306"/>
          </a:xfrm>
        </p:spPr>
        <p:txBody>
          <a:bodyPr>
            <a:normAutofit/>
          </a:bodyPr>
          <a:lstStyle/>
          <a:p>
            <a:pPr marL="114286" indent="0" algn="just">
              <a:buNone/>
              <a:defRPr/>
            </a:pPr>
            <a:r>
              <a:rPr lang="it-IT" sz="1600" dirty="0">
                <a:ea typeface="Arial Unicode MS" pitchFamily="34" charset="-128"/>
                <a:cs typeface="Arial" pitchFamily="34" charset="0"/>
              </a:rPr>
              <a:t>Un rapporto di lavoro para-subordinato o atipico, che prevede un contratto di prestazione professionale che regola le modalità, la durata ed il corrispettivo del rapporto lavorativo. Per esercitare queste attività non è richiesta né l’iscrizione ad albi professionali, né l’apertura di una partita IVA. Le prestazioni vengono svolte senza alcun vincolo di subordinazione, devono però essere fornite in modo continuativo e coordinato con le necessità del committente.</a:t>
            </a:r>
          </a:p>
          <a:p>
            <a:pPr marL="114286" indent="0" algn="just">
              <a:buNone/>
              <a:defRPr/>
            </a:pPr>
            <a:endParaRPr lang="it-IT" sz="1600" dirty="0">
              <a:ea typeface="Arial Unicode MS" pitchFamily="34" charset="-128"/>
              <a:cs typeface="Arial" pitchFamily="34" charset="0"/>
            </a:endParaRPr>
          </a:p>
          <a:p>
            <a:pPr marL="114286" indent="0" algn="ctr">
              <a:buNone/>
              <a:defRPr/>
            </a:pPr>
            <a:r>
              <a:rPr lang="it-IT" sz="1600" b="1" u="sng" dirty="0">
                <a:ea typeface="Arial Unicode MS" pitchFamily="34" charset="-128"/>
                <a:cs typeface="Arial" pitchFamily="34" charset="0"/>
              </a:rPr>
              <a:t>Elementi costitutivi</a:t>
            </a:r>
          </a:p>
          <a:p>
            <a:pPr marL="114286" indent="0" algn="just">
              <a:buNone/>
              <a:defRPr/>
            </a:pPr>
            <a:r>
              <a:rPr lang="it-IT" sz="1600" dirty="0">
                <a:ea typeface="Arial Unicode MS" pitchFamily="34" charset="-128"/>
                <a:cs typeface="Arial" pitchFamily="34" charset="0"/>
              </a:rPr>
              <a:t>Si ha un contratto di collaborazione coordinata e continuativa se sussistono i seguenti requisiti:</a:t>
            </a:r>
          </a:p>
          <a:p>
            <a:pPr marL="114286" indent="0" algn="just">
              <a:buNone/>
              <a:defRPr/>
            </a:pPr>
            <a:endParaRPr lang="it-IT" sz="1600" dirty="0">
              <a:ea typeface="Arial Unicode MS" pitchFamily="34" charset="-128"/>
              <a:cs typeface="Arial" pitchFamily="34" charset="0"/>
            </a:endParaRPr>
          </a:p>
          <a:p>
            <a:pPr algn="just">
              <a:defRPr/>
            </a:pPr>
            <a:r>
              <a:rPr lang="it-IT" sz="1600" dirty="0">
                <a:ea typeface="Arial Unicode MS" pitchFamily="34" charset="-128"/>
                <a:cs typeface="Arial" pitchFamily="34" charset="0"/>
              </a:rPr>
              <a:t>la continuità, che ricorre quando la prestazione non sia occasionale, ma perduri nel tempo con un legame funzionale tra committente e collaboratore;</a:t>
            </a:r>
          </a:p>
          <a:p>
            <a:pPr algn="just">
              <a:defRPr/>
            </a:pPr>
            <a:r>
              <a:rPr lang="it-IT" sz="1600" dirty="0">
                <a:ea typeface="Arial Unicode MS" pitchFamily="34" charset="-128"/>
                <a:cs typeface="Arial" pitchFamily="34" charset="0"/>
              </a:rPr>
              <a:t>la coordinazione, intesa come inserimento del collaboratore nell'organizzazione del committente e nelle finalità perseguite da quest'ultimo;</a:t>
            </a:r>
          </a:p>
          <a:p>
            <a:pPr algn="just">
              <a:defRPr/>
            </a:pPr>
            <a:r>
              <a:rPr lang="it-IT" sz="1600" dirty="0">
                <a:ea typeface="Arial Unicode MS" pitchFamily="34" charset="-128"/>
                <a:cs typeface="Arial" pitchFamily="34" charset="0"/>
              </a:rPr>
              <a:t>l'assenza di vincoli di subordinazione;</a:t>
            </a:r>
          </a:p>
          <a:p>
            <a:pPr algn="just">
              <a:defRPr/>
            </a:pPr>
            <a:r>
              <a:rPr lang="it-IT" sz="1600" dirty="0">
                <a:ea typeface="Arial Unicode MS" pitchFamily="34" charset="-128"/>
                <a:cs typeface="Arial" pitchFamily="34" charset="0"/>
              </a:rPr>
              <a:t>la prevalenza del lavoro del collaboratore, rispetto ai mezzi da lui forniti;</a:t>
            </a:r>
          </a:p>
          <a:p>
            <a:pPr algn="just">
              <a:defRPr/>
            </a:pPr>
            <a:r>
              <a:rPr lang="it-IT" sz="1600" dirty="0">
                <a:ea typeface="Arial Unicode MS" pitchFamily="34" charset="-128"/>
                <a:cs typeface="Arial" pitchFamily="34" charset="0"/>
              </a:rPr>
              <a:t>la retribuzione periodica prestabilita.</a:t>
            </a:r>
          </a:p>
        </p:txBody>
      </p:sp>
      <p:sp>
        <p:nvSpPr>
          <p:cNvPr id="20484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524328" y="6268168"/>
            <a:ext cx="1066800" cy="329184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808330" indent="-310896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243584" indent="-248717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741018" indent="-248717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238451" indent="-248717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735885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3233318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730752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4228186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fld id="{7818EC9C-3A91-4762-84E9-A2E573B13CCC}" type="slidenum">
              <a:rPr altLang="it-IT" smtClean="0"/>
              <a:pPr/>
              <a:t>6</a:t>
            </a:fld>
            <a:endParaRPr lang="it-IT" altLang="it-IT" smtClean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2627784" y="6381328"/>
            <a:ext cx="4114800" cy="329184"/>
          </a:xfrm>
        </p:spPr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www.favalex.it</a:t>
            </a:r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075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/>
          <p:cNvSpPr>
            <a:spLocks noGrp="1" noChangeArrowheads="1"/>
          </p:cNvSpPr>
          <p:nvPr>
            <p:ph type="title"/>
          </p:nvPr>
        </p:nvSpPr>
        <p:spPr>
          <a:xfrm>
            <a:off x="591911" y="548680"/>
            <a:ext cx="7711848" cy="463902"/>
          </a:xfrm>
        </p:spPr>
        <p:txBody>
          <a:bodyPr/>
          <a:lstStyle/>
          <a:p>
            <a:pPr algn="ctr">
              <a:defRPr/>
            </a:pPr>
            <a:r>
              <a:rPr lang="it-IT" sz="20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 co.co.co.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67746" y="908720"/>
            <a:ext cx="8280718" cy="4517320"/>
          </a:xfrm>
        </p:spPr>
        <p:txBody>
          <a:bodyPr>
            <a:noAutofit/>
          </a:bodyPr>
          <a:lstStyle/>
          <a:p>
            <a:pPr marL="114286" indent="0" algn="just">
              <a:buNone/>
              <a:defRPr/>
            </a:pP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>A partire dal 24 ottobre 2005 è possibile utilizzare i </a:t>
            </a:r>
            <a:r>
              <a:rPr lang="it-IT" sz="1600" b="1" dirty="0"/>
              <a:t>contratti di collaborazione coordinata e continuativa solo presso le Pubbliche Amministrazioni</a:t>
            </a:r>
            <a:r>
              <a:rPr lang="it-IT" sz="1600" dirty="0"/>
              <a:t>. </a:t>
            </a:r>
            <a:endParaRPr lang="it-IT" sz="1600" dirty="0" smtClean="0"/>
          </a:p>
          <a:p>
            <a:pPr marL="114286" indent="0" algn="just">
              <a:buNone/>
              <a:defRPr/>
            </a:pPr>
            <a:r>
              <a:rPr lang="it-IT" sz="1600" dirty="0" smtClean="0"/>
              <a:t>Nel </a:t>
            </a:r>
            <a:r>
              <a:rPr lang="it-IT" sz="1600" dirty="0"/>
              <a:t>settore </a:t>
            </a:r>
            <a:r>
              <a:rPr lang="it-IT" sz="1600" b="1" dirty="0"/>
              <a:t>privato</a:t>
            </a:r>
            <a:r>
              <a:rPr lang="it-IT" sz="1600" dirty="0"/>
              <a:t> è necessario ricorrere al </a:t>
            </a:r>
            <a:r>
              <a:rPr lang="it-IT" sz="1600" b="1" dirty="0"/>
              <a:t>Contratto di Collaborazione a Progetto</a:t>
            </a:r>
            <a:r>
              <a:rPr lang="it-IT" sz="1600" dirty="0"/>
              <a:t>.</a:t>
            </a:r>
          </a:p>
          <a:p>
            <a:pPr marL="114286" indent="0" algn="just">
              <a:buNone/>
              <a:defRPr/>
            </a:pPr>
            <a:endParaRPr lang="it-IT" sz="1600" dirty="0"/>
          </a:p>
          <a:p>
            <a:pPr marL="114286" indent="0" algn="just">
              <a:buNone/>
              <a:defRPr/>
            </a:pPr>
            <a:r>
              <a:rPr lang="it-IT" sz="1600" dirty="0"/>
              <a:t>Le vecchie collaborazioni coordinate e continuative </a:t>
            </a:r>
            <a:r>
              <a:rPr lang="it-IT" sz="1600" dirty="0" smtClean="0"/>
              <a:t>sono rimaste in vita, dopo l’entrata in vigore della L. Fornero, anche </a:t>
            </a:r>
            <a:r>
              <a:rPr lang="it-IT" sz="1600" dirty="0"/>
              <a:t>per le seguenti figure professionali: </a:t>
            </a:r>
          </a:p>
          <a:p>
            <a:pPr algn="just">
              <a:defRPr/>
            </a:pPr>
            <a:r>
              <a:rPr lang="it-IT" sz="1200" dirty="0"/>
              <a:t>agenti e rappresentanti di commercio;</a:t>
            </a:r>
          </a:p>
          <a:p>
            <a:pPr algn="just">
              <a:defRPr/>
            </a:pPr>
            <a:r>
              <a:rPr lang="it-IT" sz="1200" dirty="0"/>
              <a:t>lavoratori che esercitano professioni intellettuali per le quali è necessaria l'iscrizione a specifici albi professionali (già esistenti al momento dell'entrata in vigore del decreto);</a:t>
            </a:r>
          </a:p>
          <a:p>
            <a:pPr algn="just">
              <a:defRPr/>
            </a:pPr>
            <a:r>
              <a:rPr lang="it-IT" sz="1200" dirty="0"/>
              <a:t>componenti degli organi di amministrazione e controllo delle società partecipanti a collegi e commissioni (inclusi gli organismi di natura tecnica);</a:t>
            </a:r>
          </a:p>
          <a:p>
            <a:pPr algn="just">
              <a:defRPr/>
            </a:pPr>
            <a:r>
              <a:rPr lang="it-IT" sz="1200" dirty="0"/>
              <a:t>pensionati al raggiungimento del 65° anno di età;</a:t>
            </a:r>
          </a:p>
          <a:p>
            <a:pPr algn="just">
              <a:defRPr/>
            </a:pPr>
            <a:r>
              <a:rPr lang="it-IT" sz="1200" dirty="0"/>
              <a:t>atleti che svolgono prestazioni sportive in regime di autonomia, anche in forma di collaborazione coordinata e continuativa;</a:t>
            </a:r>
          </a:p>
          <a:p>
            <a:pPr algn="just">
              <a:defRPr/>
            </a:pPr>
            <a:r>
              <a:rPr lang="it-IT" sz="1200" dirty="0"/>
              <a:t>collaborazioni coordinate e continuative di tipo occasionale, ovvero di durata non superiore a 30 giorni con un unico committente, e per un compenso annuo non superiore a 5.000 euro con lo stesso committente;</a:t>
            </a:r>
          </a:p>
          <a:p>
            <a:pPr algn="just">
              <a:defRPr/>
            </a:pPr>
            <a:r>
              <a:rPr lang="it-IT" sz="1200" dirty="0"/>
              <a:t>rapporti di collaborazione con la pubblica amministrazione;</a:t>
            </a:r>
          </a:p>
          <a:p>
            <a:pPr algn="just">
              <a:defRPr/>
            </a:pPr>
            <a:r>
              <a:rPr lang="it-IT" sz="1200" dirty="0"/>
              <a:t>rapporti e attività di collaborazione coordinata e continuativa comunque resi e utilizzati a fini istituzionali in favore di associazioni e società sportive dilettantistiche affiliate alle federazioni sportive nazionali e agli enti di promozione sportiva riconosciuti dal CONI (Comitato Olimpico Nazionale Italiano).</a:t>
            </a:r>
          </a:p>
        </p:txBody>
      </p:sp>
      <p:sp>
        <p:nvSpPr>
          <p:cNvPr id="21508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740352" y="6453336"/>
            <a:ext cx="1066800" cy="329184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808330" indent="-310896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243584" indent="-248717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741018" indent="-248717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238451" indent="-248717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735885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3233318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730752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4228186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fld id="{766F6848-D870-412E-9577-4C723CBB9338}" type="slidenum">
              <a:rPr altLang="it-IT" smtClean="0"/>
              <a:pPr/>
              <a:t>7</a:t>
            </a:fld>
            <a:endParaRPr lang="it-IT" altLang="it-IT" smtClean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2833464" y="6597352"/>
            <a:ext cx="4114800" cy="329184"/>
          </a:xfrm>
        </p:spPr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www.favalex.it</a:t>
            </a:r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297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332656"/>
            <a:ext cx="76200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it-IT" sz="20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Co.co.pro  (lavoro a progetto)</a:t>
            </a:r>
          </a:p>
        </p:txBody>
      </p:sp>
      <p:sp>
        <p:nvSpPr>
          <p:cNvPr id="2253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524328" y="6309320"/>
            <a:ext cx="1066800" cy="329184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808330" indent="-310896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243584" indent="-248717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741018" indent="-248717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238451" indent="-248717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735885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3233318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730752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4228186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fld id="{3E5E61F1-993C-4F47-A68C-8DF95525EB84}" type="slidenum">
              <a:rPr altLang="it-IT" smtClean="0"/>
              <a:pPr/>
              <a:t>8</a:t>
            </a:fld>
            <a:endParaRPr lang="it-IT" altLang="it-IT" smtClean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2627784" y="6381328"/>
            <a:ext cx="4114800" cy="329184"/>
          </a:xfrm>
        </p:spPr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www.favalex.it</a:t>
            </a:r>
            <a:endParaRPr lang="it-IT">
              <a:solidFill>
                <a:schemeClr val="tx1"/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63972044"/>
              </p:ext>
            </p:extLst>
          </p:nvPr>
        </p:nvGraphicFramePr>
        <p:xfrm>
          <a:off x="1043608" y="2149232"/>
          <a:ext cx="7272808" cy="99173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7272808"/>
              </a:tblGrid>
              <a:tr h="9917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Deve essere ricondotto “a uno o più progetti specifici” collegato a un “determinato risultato finale”, e deve anche essere descritto in contratto con l’individuazione del risultato finale che si intende perseguire</a:t>
                      </a:r>
                      <a:endParaRPr lang="it-IT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66504535"/>
              </p:ext>
            </p:extLst>
          </p:nvPr>
        </p:nvGraphicFramePr>
        <p:xfrm>
          <a:off x="1691680" y="3212976"/>
          <a:ext cx="6209030" cy="34245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6209030"/>
              </a:tblGrid>
              <a:tr h="3424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</a:rPr>
                        <a:t>Per la legittima configurazione di un progetto</a:t>
                      </a:r>
                      <a:endParaRPr lang="it-IT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98437529"/>
              </p:ext>
            </p:extLst>
          </p:nvPr>
        </p:nvGraphicFramePr>
        <p:xfrm>
          <a:off x="1115617" y="3645024"/>
          <a:ext cx="7260702" cy="17068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7260702"/>
              </a:tblGrid>
              <a:tr h="1752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Richiesti due ulteriori requisiti: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it-IT" sz="1400" dirty="0">
                          <a:effectLst/>
                        </a:rPr>
                        <a:t>il progetto non può consistere in una mera riproposizione dell’oggetto sociale del committente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it-IT" sz="1400" dirty="0">
                          <a:effectLst/>
                        </a:rPr>
                        <a:t>il progetto non può comportare lo svolgimento di compiti meramente esecutivi e ripetitivi (si segnale in proposito che il D.L. n. 76/2013, convertito dalla L. n. 99/2013, modificando la precedente formulazione, dispone il divieto del ricorso al progetto laddove si riferisca compiti meramente esecutivi “e” ripetitivi, e non più esecutivi “o” ripetitivi, dal che deriva una minore rigidità della norma)</a:t>
                      </a:r>
                      <a:endParaRPr lang="it-IT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99592" y="1373867"/>
            <a:ext cx="76557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Nuove CO.CO.PRO.  stipulate dopo l’entrata in vigore della Legge 92/2012</a:t>
            </a:r>
            <a:endParaRPr kumimoji="0" lang="it-IT" alt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Artt. da 61 a 69 D. </a:t>
            </a:r>
            <a:r>
              <a:rPr kumimoji="0" lang="it-IT" altLang="it-IT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Lgs</a:t>
            </a:r>
            <a:r>
              <a:rPr kumimoji="0" lang="it-IT" alt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 n. 276/2003 - Legge 92/2012 e successive modifiche</a:t>
            </a:r>
            <a:endParaRPr kumimoji="0" lang="it-IT" alt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450975" y="3908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it-IT" alt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450975" y="4184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073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332656"/>
            <a:ext cx="76200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it-IT" sz="20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Co.co.pro  (lavoro a progetto)</a:t>
            </a:r>
          </a:p>
        </p:txBody>
      </p:sp>
      <p:sp>
        <p:nvSpPr>
          <p:cNvPr id="2253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7524328" y="6309320"/>
            <a:ext cx="1066800" cy="329184"/>
          </a:xfrm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sch Office Sans" pitchFamily="34" charset="0"/>
              </a:defRPr>
            </a:lvl1pPr>
            <a:lvl2pPr marL="808330" indent="-310896">
              <a:defRPr>
                <a:solidFill>
                  <a:schemeClr val="tx1"/>
                </a:solidFill>
                <a:latin typeface="Bosch Office Sans" pitchFamily="34" charset="0"/>
              </a:defRPr>
            </a:lvl2pPr>
            <a:lvl3pPr marL="1243584" indent="-248717">
              <a:defRPr>
                <a:solidFill>
                  <a:schemeClr val="tx1"/>
                </a:solidFill>
                <a:latin typeface="Bosch Office Sans" pitchFamily="34" charset="0"/>
              </a:defRPr>
            </a:lvl3pPr>
            <a:lvl4pPr marL="1741018" indent="-248717">
              <a:defRPr>
                <a:solidFill>
                  <a:schemeClr val="tx1"/>
                </a:solidFill>
                <a:latin typeface="Bosch Office Sans" pitchFamily="34" charset="0"/>
              </a:defRPr>
            </a:lvl4pPr>
            <a:lvl5pPr marL="2238451" indent="-248717">
              <a:defRPr>
                <a:solidFill>
                  <a:schemeClr val="tx1"/>
                </a:solidFill>
                <a:latin typeface="Bosch Office Sans" pitchFamily="34" charset="0"/>
              </a:defRPr>
            </a:lvl5pPr>
            <a:lvl6pPr marL="2735885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6pPr>
            <a:lvl7pPr marL="3233318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7pPr>
            <a:lvl8pPr marL="3730752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8pPr>
            <a:lvl9pPr marL="4228186" indent="-2487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sch Office Sans" pitchFamily="34" charset="0"/>
              </a:defRPr>
            </a:lvl9pPr>
          </a:lstStyle>
          <a:p>
            <a:fld id="{3E5E61F1-993C-4F47-A68C-8DF95525EB84}" type="slidenum">
              <a:rPr altLang="it-IT" smtClean="0"/>
              <a:pPr/>
              <a:t>9</a:t>
            </a:fld>
            <a:endParaRPr lang="it-IT" altLang="it-IT" smtClean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2627784" y="6381328"/>
            <a:ext cx="4114800" cy="329184"/>
          </a:xfrm>
        </p:spPr>
        <p:txBody>
          <a:bodyPr/>
          <a:lstStyle/>
          <a:p>
            <a:r>
              <a:rPr lang="it-IT" smtClean="0">
                <a:solidFill>
                  <a:schemeClr val="tx1"/>
                </a:solidFill>
              </a:rPr>
              <a:t>www.favalex.it</a:t>
            </a:r>
            <a:endParaRPr lang="it-IT">
              <a:solidFill>
                <a:schemeClr val="tx1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450975" y="3908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it-IT" alt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450975" y="4184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86190926"/>
              </p:ext>
            </p:extLst>
          </p:nvPr>
        </p:nvGraphicFramePr>
        <p:xfrm>
          <a:off x="1392896" y="1384960"/>
          <a:ext cx="6209030" cy="2438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620903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+mn-lt"/>
                        </a:rPr>
                        <a:t>Requisiti formali del contratto a progetto</a:t>
                      </a:r>
                      <a:endParaRPr lang="it-IT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43558729"/>
              </p:ext>
            </p:extLst>
          </p:nvPr>
        </p:nvGraphicFramePr>
        <p:xfrm>
          <a:off x="611560" y="1835785"/>
          <a:ext cx="7992888" cy="344424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7992888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Sotto il profilo formale il contratto di lavoro a progetto deve essere stipulato in forma scritta e deve contenere i seguenti requisiti</a:t>
                      </a:r>
                      <a:r>
                        <a:rPr lang="it-IT" sz="1400" dirty="0" smtClean="0">
                          <a:effectLst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it-IT" sz="1600" dirty="0">
                        <a:effectLst/>
                      </a:endParaRPr>
                    </a:p>
                    <a:p>
                      <a:pPr marL="342900" lvl="0" indent="-342900" algn="just">
                        <a:buFont typeface="Symbol"/>
                        <a:buChar char=""/>
                      </a:pPr>
                      <a:r>
                        <a:rPr lang="it-IT" sz="1200" dirty="0">
                          <a:effectLst/>
                        </a:rPr>
                        <a:t>Durata, determinata o determinabile della prestazione di lavoro;</a:t>
                      </a:r>
                    </a:p>
                    <a:p>
                      <a:pPr marL="342900" lvl="0" indent="-342900" algn="just">
                        <a:buFont typeface="Symbol"/>
                        <a:buChar char=""/>
                      </a:pPr>
                      <a:r>
                        <a:rPr lang="it-IT" sz="1200" dirty="0">
                          <a:effectLst/>
                        </a:rPr>
                        <a:t>Descrizione del progetto, con individuazione del suo contenuto caratterizzante e del risultato finale che si intende conseguire (art. 1 comma 23, </a:t>
                      </a:r>
                      <a:r>
                        <a:rPr lang="it-IT" sz="1200" dirty="0" err="1">
                          <a:effectLst/>
                        </a:rPr>
                        <a:t>lett</a:t>
                      </a:r>
                      <a:r>
                        <a:rPr lang="it-IT" sz="1200" dirty="0">
                          <a:effectLst/>
                        </a:rPr>
                        <a:t>. b), Legge n. 92/2012);</a:t>
                      </a:r>
                    </a:p>
                    <a:p>
                      <a:pPr marL="342900" lvl="0" indent="-342900" algn="just">
                        <a:buFont typeface="Symbol"/>
                        <a:buChar char=""/>
                      </a:pPr>
                      <a:r>
                        <a:rPr lang="it-IT" sz="1200" dirty="0">
                          <a:effectLst/>
                        </a:rPr>
                        <a:t>Corrispettivo e criteri per la sua determinazione, nonché i tempi e le modalità di pagamento e la disciplina dei rimborsi spese;</a:t>
                      </a:r>
                    </a:p>
                    <a:p>
                      <a:pPr marL="342900" lvl="0" indent="-342900" algn="just">
                        <a:buFont typeface="Symbol"/>
                        <a:buChar char=""/>
                      </a:pPr>
                      <a:r>
                        <a:rPr lang="it-IT" sz="1200" dirty="0">
                          <a:effectLst/>
                        </a:rPr>
                        <a:t>Modalità di coordinamento del lavoratore a progetto al committente nell’esecuzione, anche temporale, della prestazione lavorativa;</a:t>
                      </a:r>
                    </a:p>
                    <a:p>
                      <a:pPr marL="342900" lvl="0" indent="-342900" algn="just">
                        <a:buFont typeface="Symbol"/>
                        <a:buChar char=""/>
                      </a:pPr>
                      <a:r>
                        <a:rPr lang="it-IT" sz="1200" dirty="0">
                          <a:effectLst/>
                        </a:rPr>
                        <a:t>Eventuali misure per la tutela della salute del lavoratore.</a:t>
                      </a:r>
                    </a:p>
                    <a:p>
                      <a:pPr algn="just"/>
                      <a:r>
                        <a:rPr lang="it-IT" sz="1600" dirty="0">
                          <a:effectLst/>
                        </a:rPr>
                        <a:t> </a:t>
                      </a:r>
                    </a:p>
                    <a:p>
                      <a:pPr algn="just"/>
                      <a:r>
                        <a:rPr lang="it-IT" sz="1400" dirty="0">
                          <a:effectLst/>
                        </a:rPr>
                        <a:t>Il D.L. 28 giugno 2013, n. 76 ha chiarito che il contratto di collaborazione a progetto è un contratto rispetto al quale la forma scritta costituisce elemento di legittimità dello stesso (c.d. forma scritta ad </a:t>
                      </a:r>
                      <a:r>
                        <a:rPr lang="it-IT" sz="1400" dirty="0" err="1">
                          <a:effectLst/>
                        </a:rPr>
                        <a:t>substantiam</a:t>
                      </a:r>
                      <a:r>
                        <a:rPr lang="it-IT" sz="1400" dirty="0">
                          <a:effectLst/>
                        </a:rPr>
                        <a:t>).</a:t>
                      </a:r>
                    </a:p>
                    <a:p>
                      <a:pPr algn="just"/>
                      <a:r>
                        <a:rPr lang="it-IT" sz="1400" dirty="0">
                          <a:effectLst/>
                        </a:rPr>
                        <a:t>Nell’elencare gli elementi che devono essere contenuti nel contratto, il D.L. n. 76/2013 elimina, infatti la locuzione “ai fini della prova” contenuta nella formulazione originaria.</a:t>
                      </a:r>
                      <a:endParaRPr lang="it-IT" sz="16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466850" y="2781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466850" y="32385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193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RBIT_Mi"/>
  <p:tag name="FIELD.CHAPTER.CONTENT" val=" "/>
  <p:tag name="FIELD.CHAPTER.VALUE" val=" "/>
  <p:tag name="FIELD.DPT.CONTENT" val="RBIT/TEC"/>
  <p:tag name="FIELD.DPT.VALUE" val="RBIT/TEC | "/>
  <p:tag name="FIELDS.INITIALIZED" val="1"/>
  <p:tag name="SHAPESETGROUPCLASSNAME" val="ShapeSetGroup1"/>
  <p:tag name="SHAPESETCLASSNAME" val="Blank"/>
  <p:tag name="COLORSETGROUPCLASSNAME" val="ColorSetGroup1"/>
  <p:tag name="COLORSETCLASSNAME" val="ColorSet1"/>
  <p:tag name="FONTSETGROUPCLASSNAME" val="FontSetGroup1"/>
  <p:tag name="STYLESETGROUPCLASSNAME" val="StyleSetGroup1"/>
  <p:tag name="MAPNAME" val="Map1"/>
  <p:tag name="CFG.LAYOUT" val="config01.xml"/>
  <p:tag name="MLI" val="1"/>
  <p:tag name="RECTANGLE 7_SHAPECLASSPROTECTIONTYPE" val="11"/>
  <p:tag name="RECTANGLE 8_SHAPECLASSPROTECTIONTYPE" val="15"/>
  <p:tag name="RECTANGLE 9_SHAPECLASSPROTECTIONTYPE" val="11"/>
  <p:tag name="RECTANGLE 10_SHAPECLASSPROTECTIONTYPE" val="63"/>
  <p:tag name="PICTURE 11_SHAPECLASSPROTECTIONTYPE" val="15"/>
  <p:tag name="TEXT BOX 12_SHAPECLASSPROTECTIONTYPE" val="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CopyrightfontRight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Blank"/>
  <p:tag name="COLORSETGROUPCLASSNAME" val="ColorSetGroup1"/>
  <p:tag name="FONTSETGROUPCLASSNAME" val="FontSetGroup1"/>
  <p:tag name="SHAPECLASSNAME" val="AuthorBox"/>
  <p:tag name="SHAPECLASSPROTECTIONTYPE" val="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RBIT_Mi"/>
  <p:tag name="FIELD.CHAPTER.CONTENT" val=" "/>
  <p:tag name="FIELD.CHAPTER.VALUE" val=" "/>
  <p:tag name="FIELD.DPT.CONTENT" val="RBIT/TEC"/>
  <p:tag name="FIELD.DPT.VALUE" val="RBIT/TEC | "/>
  <p:tag name="FIELDS.INITIALIZED" val="1"/>
  <p:tag name="SHAPESETGROUPCLASSNAME" val="ShapeSetGroup1"/>
  <p:tag name="SHAPESETCLASSNAME" val="Blank"/>
  <p:tag name="COLORSETGROUPCLASSNAME" val="ColorSetGroup1"/>
  <p:tag name="COLORSETCLASSNAME" val="ColorSet1"/>
  <p:tag name="FONTSETGROUPCLASSNAME" val="FontSetGroup1"/>
  <p:tag name="STYLESETGROUPCLASSNAME" val="StyleSetGroup1"/>
  <p:tag name="MAPNAME" val="Map1"/>
  <p:tag name="CFG.LAYOUT" val="config01.xml"/>
  <p:tag name="MLI" val="1"/>
  <p:tag name="RECTANGLE 7_SHAPECLASSPROTECTIONTYPE" val="11"/>
  <p:tag name="RECTANGLE 8_SHAPECLASSPROTECTIONTYPE" val="15"/>
  <p:tag name="RECTANGLE 9_SHAPECLASSPROTECTIONTYPE" val="11"/>
  <p:tag name="RECTANGLE 10_SHAPECLASSPROTECTIONTYPE" val="63"/>
  <p:tag name="PICTURE 11_SHAPECLASSPROTECTIONTYPE" val="15"/>
  <p:tag name="TEXT BOX 12_SHAPECLASSPROTECTIONTYPE" val="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Chapterfont"/>
  <p:tag name="FONTSETCLASSNAME" val="FontSet1"/>
  <p:tag name="COLORS" val="-2;-2;-2;-2;ChapterFontColor;-2"/>
  <p:tag name="COLORSETCLASSNAME" val="ColorSet1"/>
  <p:tag name="SCRIPT" val="1"/>
  <p:tag name="FIELDS" val="CHAPTER;"/>
  <p:tag name="MLI" val="1"/>
  <p:tag name="SHAPESETGROUPCLASSNAME" val="ShapeSetGroup1"/>
  <p:tag name="SHAPESETCLASSNAME" val="Blank"/>
  <p:tag name="COLORSETGROUPCLASSNAME" val="ColorSetGroup1"/>
  <p:tag name="FONTSETGROUPCLASSNAME" val="FontSetGroup1"/>
  <p:tag name="SHAPECLASSNAME" val="Chapterbox"/>
  <p:tag name="SHAPECLASSPROTECTIONTYPE" val="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1"/>
  <p:tag name="SHAPESETCLASSNAME" val="Blank"/>
  <p:tag name="COLORSETGROUPCLASSNAME" val="ColorSetGroup1"/>
  <p:tag name="FONTSETGROUPCLASSNAME" val="FontSetGroup1"/>
  <p:tag name="SHAPECLASSNAME" val="MASKBeQik"/>
  <p:tag name="SHAPECLASSFILE" val="BEQIK_FR.png"/>
  <p:tag name="SHAPECLASSPROTECTIONTYPE" val="1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AddNoteFont"/>
  <p:tag name="FONTSETCLASSNAME" val="FontSet1"/>
  <p:tag name="COLORS" val="-2;-2;-2;-2;ChapterFontColor;-2"/>
  <p:tag name="COLORSETCLASSNAME" val="ColorSet1"/>
  <p:tag name="SCRIPT" val="1"/>
  <p:tag name="FIELDS" val="REM_ANL;"/>
  <p:tag name="MLI" val="1"/>
  <p:tag name="SHAPESETGROUPCLASSNAME" val="ShapeSetGroup1"/>
  <p:tag name="SHAPESETCLASSNAME" val="Blank"/>
  <p:tag name="COLORSETGROUPCLASSNAME" val="ColorSetGroup1"/>
  <p:tag name="FONTSETGROUPCLASSNAME" val="FontSetGroup1"/>
  <p:tag name="SHAPECLASSNAME" val="AddNoteBox"/>
  <p:tag name="SHAPECLASSPROTECTIONTYPE" val="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CopyrightfontRight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Blank"/>
  <p:tag name="COLORSETGROUPCLASSNAME" val="ColorSetGroup1"/>
  <p:tag name="FONTSETGROUPCLASSNAME" val="FontSetGroup1"/>
  <p:tag name="SHAPECLASSNAME" val="AuthorBox"/>
  <p:tag name="SHAPECLASSPROTECTIONTYPE" val="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RBIT_Mi"/>
  <p:tag name="FIELD.CHAPTER.CONTENT" val=" "/>
  <p:tag name="FIELD.CHAPTER.VALUE" val=" "/>
  <p:tag name="FIELD.DPT.CONTENT" val="RBIT/TEC"/>
  <p:tag name="FIELD.DPT.VALUE" val="RBIT/TEC | "/>
  <p:tag name="FIELDS.INITIALIZED" val="1"/>
  <p:tag name="SHAPESETGROUPCLASSNAME" val="ShapeSetGroup1"/>
  <p:tag name="SHAPESETCLASSNAME" val="Blank"/>
  <p:tag name="COLORSETGROUPCLASSNAME" val="ColorSetGroup1"/>
  <p:tag name="COLORSETCLASSNAME" val="ColorSet1"/>
  <p:tag name="FONTSETGROUPCLASSNAME" val="FontSetGroup1"/>
  <p:tag name="STYLESETGROUPCLASSNAME" val="StyleSetGroup1"/>
  <p:tag name="MAPNAME" val="Map1"/>
  <p:tag name="CFG.LAYOUT" val="config01.xml"/>
  <p:tag name="MLI" val="1"/>
  <p:tag name="RECTANGLE 7_SHAPECLASSPROTECTIONTYPE" val="11"/>
  <p:tag name="RECTANGLE 8_SHAPECLASSPROTECTIONTYPE" val="15"/>
  <p:tag name="RECTANGLE 9_SHAPECLASSPROTECTIONTYPE" val="11"/>
  <p:tag name="RECTANGLE 10_SHAPECLASSPROTECTIONTYPE" val="63"/>
  <p:tag name="PICTURE 11_SHAPECLASSPROTECTIONTYPE" val="15"/>
  <p:tag name="TEXT BOX 12_SHAPECLASSPROTECTIONTYPE" val="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Chapterfont"/>
  <p:tag name="FONTSETCLASSNAME" val="FontSet1"/>
  <p:tag name="COLORS" val="-2;-2;-2;-2;ChapterFontColor;-2"/>
  <p:tag name="COLORSETCLASSNAME" val="ColorSet1"/>
  <p:tag name="SCRIPT" val="1"/>
  <p:tag name="FIELDS" val="CHAPTER;"/>
  <p:tag name="MLI" val="1"/>
  <p:tag name="SHAPESETGROUPCLASSNAME" val="ShapeSetGroup1"/>
  <p:tag name="SHAPESETCLASSNAME" val="Blank"/>
  <p:tag name="COLORSETGROUPCLASSNAME" val="ColorSetGroup1"/>
  <p:tag name="FONTSETGROUPCLASSNAME" val="FontSetGroup1"/>
  <p:tag name="SHAPECLASSNAME" val="Chapterbox"/>
  <p:tag name="SHAPECLASSPROTECTIONTYPE" val="1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1"/>
  <p:tag name="SHAPESETCLASSNAME" val="Blank"/>
  <p:tag name="COLORSETGROUPCLASSNAME" val="ColorSetGroup1"/>
  <p:tag name="FONTSETGROUPCLASSNAME" val="FontSetGroup1"/>
  <p:tag name="SHAPECLASSNAME" val="MASKBeQik"/>
  <p:tag name="SHAPECLASSFILE" val="BEQIK_FR.png"/>
  <p:tag name="SHAPECLASSPROTECTIONTYPE" val="1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AddNoteFont"/>
  <p:tag name="FONTSETCLASSNAME" val="FontSet1"/>
  <p:tag name="COLORS" val="-2;-2;-2;-2;ChapterFontColor;-2"/>
  <p:tag name="COLORSETCLASSNAME" val="ColorSet1"/>
  <p:tag name="SCRIPT" val="1"/>
  <p:tag name="FIELDS" val="REM_ANL;"/>
  <p:tag name="MLI" val="1"/>
  <p:tag name="SHAPESETGROUPCLASSNAME" val="ShapeSetGroup1"/>
  <p:tag name="SHAPESETCLASSNAME" val="Blank"/>
  <p:tag name="COLORSETGROUPCLASSNAME" val="ColorSetGroup1"/>
  <p:tag name="FONTSETGROUPCLASSNAME" val="FontSetGroup1"/>
  <p:tag name="SHAPECLASSNAME" val="AddNoteBox"/>
  <p:tag name="SHAPECLASSPROTECTIONTYPE" val="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Chapterfont"/>
  <p:tag name="FONTSETCLASSNAME" val="FontSet1"/>
  <p:tag name="COLORS" val="-2;-2;-2;-2;ChapterFontColor;-2"/>
  <p:tag name="COLORSETCLASSNAME" val="ColorSet1"/>
  <p:tag name="SCRIPT" val="1"/>
  <p:tag name="FIELDS" val="CHAPTER;"/>
  <p:tag name="MLI" val="1"/>
  <p:tag name="SHAPESETGROUPCLASSNAME" val="ShapeSetGroup1"/>
  <p:tag name="SHAPESETCLASSNAME" val="Blank"/>
  <p:tag name="COLORSETGROUPCLASSNAME" val="ColorSetGroup1"/>
  <p:tag name="FONTSETGROUPCLASSNAME" val="FontSetGroup1"/>
  <p:tag name="SHAPECLASSNAME" val="Chapterbox"/>
  <p:tag name="SHAPECLASSPROTECTIONTYPE" val="1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CopyrightfontRight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Blank"/>
  <p:tag name="COLORSETGROUPCLASSNAME" val="ColorSetGroup1"/>
  <p:tag name="FONTSETGROUPCLASSNAME" val="FontSetGroup1"/>
  <p:tag name="SHAPECLASSNAME" val="AuthorBox"/>
  <p:tag name="SHAPECLASSPROTECTIONTYPE" val="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1"/>
  <p:tag name="SHAPESETCLASSNAME" val="Blank"/>
  <p:tag name="COLORSETGROUPCLASSNAME" val="ColorSetGroup1"/>
  <p:tag name="FONTSETGROUPCLASSNAME" val="FontSetGroup1"/>
  <p:tag name="SHAPECLASSNAME" val="MASKBeQik"/>
  <p:tag name="SHAPECLASSFILE" val="BEQIK_FR.png"/>
  <p:tag name="SHAPECLASSPROTECTIONTYP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AddNoteFont"/>
  <p:tag name="FONTSETCLASSNAME" val="FontSet1"/>
  <p:tag name="COLORS" val="-2;-2;-2;-2;ChapterFontColor;-2"/>
  <p:tag name="COLORSETCLASSNAME" val="ColorSet1"/>
  <p:tag name="SCRIPT" val="1"/>
  <p:tag name="FIELDS" val="REM_ANL;"/>
  <p:tag name="MLI" val="1"/>
  <p:tag name="SHAPESETGROUPCLASSNAME" val="ShapeSetGroup1"/>
  <p:tag name="SHAPESETCLASSNAME" val="Blank"/>
  <p:tag name="COLORSETGROUPCLASSNAME" val="ColorSetGroup1"/>
  <p:tag name="FONTSETGROUPCLASSNAME" val="FontSetGroup1"/>
  <p:tag name="SHAPECLASSNAME" val="AddNoteBox"/>
  <p:tag name="SHAPECLASSPROTECTIONTYPE" val="1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CopyrightfontRight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Blank"/>
  <p:tag name="COLORSETGROUPCLASSNAME" val="ColorSetGroup1"/>
  <p:tag name="FONTSETGROUPCLASSNAME" val="FontSetGroup1"/>
  <p:tag name="SHAPECLASSNAME" val="AuthorBox"/>
  <p:tag name="SHAPECLASSPROTECTIONTYPE" val="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RBIT_Mi"/>
  <p:tag name="FIELD.CHAPTER.CONTENT" val=" "/>
  <p:tag name="FIELD.CHAPTER.VALUE" val=" "/>
  <p:tag name="FIELD.DPT.CONTENT" val="RBIT/TEC"/>
  <p:tag name="FIELD.DPT.VALUE" val="RBIT/TEC | "/>
  <p:tag name="FIELDS.INITIALIZED" val="1"/>
  <p:tag name="SHAPESETGROUPCLASSNAME" val="ShapeSetGroup1"/>
  <p:tag name="SHAPESETCLASSNAME" val="Blank"/>
  <p:tag name="COLORSETGROUPCLASSNAME" val="ColorSetGroup1"/>
  <p:tag name="COLORSETCLASSNAME" val="ColorSet1"/>
  <p:tag name="FONTSETGROUPCLASSNAME" val="FontSetGroup1"/>
  <p:tag name="STYLESETGROUPCLASSNAME" val="StyleSetGroup1"/>
  <p:tag name="MAPNAME" val="Map1"/>
  <p:tag name="CFG.LAYOUT" val="config01.xml"/>
  <p:tag name="MLI" val="1"/>
  <p:tag name="RECTANGLE 7_SHAPECLASSPROTECTIONTYPE" val="11"/>
  <p:tag name="RECTANGLE 8_SHAPECLASSPROTECTIONTYPE" val="15"/>
  <p:tag name="RECTANGLE 9_SHAPECLASSPROTECTIONTYPE" val="11"/>
  <p:tag name="RECTANGLE 10_SHAPECLASSPROTECTIONTYPE" val="63"/>
  <p:tag name="PICTURE 11_SHAPECLASSPROTECTIONTYPE" val="15"/>
  <p:tag name="TEXT BOX 12_SHAPECLASSPROTECTIONTYPE" val="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Chapterfont"/>
  <p:tag name="FONTSETCLASSNAME" val="FontSet1"/>
  <p:tag name="COLORS" val="-2;-2;-2;-2;ChapterFontColor;-2"/>
  <p:tag name="COLORSETCLASSNAME" val="ColorSet1"/>
  <p:tag name="SCRIPT" val="1"/>
  <p:tag name="FIELDS" val="CHAPTER;"/>
  <p:tag name="MLI" val="1"/>
  <p:tag name="SHAPESETGROUPCLASSNAME" val="ShapeSetGroup1"/>
  <p:tag name="SHAPESETCLASSNAME" val="Blank"/>
  <p:tag name="COLORSETGROUPCLASSNAME" val="ColorSetGroup1"/>
  <p:tag name="FONTSETGROUPCLASSNAME" val="FontSetGroup1"/>
  <p:tag name="SHAPECLASSNAME" val="Chapterbox"/>
  <p:tag name="SHAPECLASSPROTECTIONTYPE" val="1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1"/>
  <p:tag name="SHAPESETCLASSNAME" val="Blank"/>
  <p:tag name="COLORSETGROUPCLASSNAME" val="ColorSetGroup1"/>
  <p:tag name="FONTSETGROUPCLASSNAME" val="FontSetGroup1"/>
  <p:tag name="SHAPECLASSNAME" val="MASKBeQik"/>
  <p:tag name="SHAPECLASSFILE" val="BEQIK_FR.png"/>
  <p:tag name="SHAPECLASSPROTECTIONTYPE" val="1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AddNoteFont"/>
  <p:tag name="FONTSETCLASSNAME" val="FontSet1"/>
  <p:tag name="COLORS" val="-2;-2;-2;-2;ChapterFontColor;-2"/>
  <p:tag name="COLORSETCLASSNAME" val="ColorSet1"/>
  <p:tag name="SCRIPT" val="1"/>
  <p:tag name="FIELDS" val="REM_ANL;"/>
  <p:tag name="MLI" val="1"/>
  <p:tag name="SHAPESETGROUPCLASSNAME" val="ShapeSetGroup1"/>
  <p:tag name="SHAPESETCLASSNAME" val="Blank"/>
  <p:tag name="COLORSETGROUPCLASSNAME" val="ColorSetGroup1"/>
  <p:tag name="FONTSETGROUPCLASSNAME" val="FontSetGroup1"/>
  <p:tag name="SHAPECLASSNAME" val="AddNoteBox"/>
  <p:tag name="SHAPECLASSPROTECTIONTYPE" val="1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a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hia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1914</Words>
  <Application>Microsoft Office PowerPoint</Application>
  <PresentationFormat>Presentazione su schermo (4:3)</PresentationFormat>
  <Paragraphs>226</Paragraphs>
  <Slides>16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16</vt:i4>
      </vt:variant>
    </vt:vector>
  </HeadingPairs>
  <TitlesOfParts>
    <vt:vector size="18" baseType="lpstr">
      <vt:lpstr>Chiaro</vt:lpstr>
      <vt:lpstr>1_Chiaro</vt:lpstr>
      <vt:lpstr>Diapositiva 1</vt:lpstr>
      <vt:lpstr>Diapositiva 2</vt:lpstr>
      <vt:lpstr> IL LAVORO AUTONOMO </vt:lpstr>
      <vt:lpstr>Diapositiva 4</vt:lpstr>
      <vt:lpstr>Diapositiva 5</vt:lpstr>
      <vt:lpstr>Il co.co.co.</vt:lpstr>
      <vt:lpstr>Il co.co.co.</vt:lpstr>
      <vt:lpstr>Co.co.pro  (lavoro a progetto)</vt:lpstr>
      <vt:lpstr>Co.co.pro  (lavoro a progetto)</vt:lpstr>
      <vt:lpstr>Co.co.pro  (lavoro a progetto)</vt:lpstr>
      <vt:lpstr>Diapositiva 11</vt:lpstr>
      <vt:lpstr>Diapositiva 12</vt:lpstr>
      <vt:lpstr>Diapositiva 13</vt:lpstr>
      <vt:lpstr>Suggerimenti  operativi  provvisori,  condivisi con  L’area lavoro /Previdenza di Confindustria Bergamo</vt:lpstr>
      <vt:lpstr>Diapositiva 15</vt:lpstr>
      <vt:lpstr>Diapositiva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Anna Salerno</dc:creator>
  <cp:lastModifiedBy>Cortinovis Nicoletta</cp:lastModifiedBy>
  <cp:revision>34</cp:revision>
  <cp:lastPrinted>2015-05-05T14:43:19Z</cp:lastPrinted>
  <dcterms:created xsi:type="dcterms:W3CDTF">2015-05-04T14:31:42Z</dcterms:created>
  <dcterms:modified xsi:type="dcterms:W3CDTF">2015-05-06T15:48:54Z</dcterms:modified>
</cp:coreProperties>
</file>